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9" autoAdjust="0"/>
    <p:restoredTop sz="94634" autoAdjust="0"/>
  </p:normalViewPr>
  <p:slideViewPr>
    <p:cSldViewPr showGuides="1">
      <p:cViewPr varScale="1">
        <p:scale>
          <a:sx n="84" d="100"/>
          <a:sy n="84" d="100"/>
        </p:scale>
        <p:origin x="-1736" y="-112"/>
      </p:cViewPr>
      <p:guideLst>
        <p:guide orient="horz" pos="192"/>
        <p:guide orient="horz" pos="912"/>
        <p:guide pos="3648"/>
        <p:guide pos="1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D57F8-2C28-4FE9-975F-8BDAE315F7ED}" type="datetimeFigureOut">
              <a:rPr lang="en-US" smtClean="0"/>
              <a:t>8/25/15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97B41-95A7-4192-977B-3B01CE2E6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34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6" y="65"/>
            <a:ext cx="8839114" cy="6629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228" y="23688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660860"/>
            <a:ext cx="4626281" cy="466343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9" name="Picture 8" descr="OLCF_2014.png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335903"/>
            <a:ext cx="2399055" cy="3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475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443385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475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047" y="1363057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7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475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204686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025876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40390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44475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28" r="300"/>
          <a:stretch/>
        </p:blipFill>
        <p:spPr>
          <a:xfrm>
            <a:off x="5791200" y="65"/>
            <a:ext cx="3365146" cy="662933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LCF_201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335903"/>
            <a:ext cx="2399055" cy="3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44475"/>
            <a:ext cx="862867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44475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98151F-1DE3-476A-8028-5E7ADDCA83F3}" type="datetime1">
              <a:rPr lang="en-US"/>
              <a:pPr>
                <a:defRPr/>
              </a:pPr>
              <a:t>8/25/15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" y="65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OUG</a:t>
            </a:r>
            <a:r>
              <a:rPr lang="en-US" sz="100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Conference Call – August 2015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OLCF_2014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335903"/>
            <a:ext cx="2399055" cy="3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olcf.ornl.gov/kb_articles/darshan-basic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236887"/>
            <a:ext cx="4160172" cy="1281120"/>
          </a:xfrm>
        </p:spPr>
        <p:txBody>
          <a:bodyPr/>
          <a:lstStyle/>
          <a:p>
            <a:r>
              <a:rPr lang="en-US" dirty="0" smtClean="0"/>
              <a:t>Using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Darshan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Titan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4038600"/>
            <a:ext cx="3912522" cy="685800"/>
          </a:xfrm>
        </p:spPr>
        <p:txBody>
          <a:bodyPr/>
          <a:lstStyle/>
          <a:p>
            <a:r>
              <a:rPr lang="en-US" dirty="0" err="1" smtClean="0"/>
              <a:t>Verónica</a:t>
            </a:r>
            <a:r>
              <a:rPr lang="en-US" dirty="0" smtClean="0"/>
              <a:t> G. Vergara Larrea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092" y="4724400"/>
            <a:ext cx="4109485" cy="707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i="1" dirty="0" smtClean="0">
                <a:solidFill>
                  <a:schemeClr val="tx2"/>
                </a:solidFill>
              </a:rPr>
              <a:t>OLCF </a:t>
            </a:r>
            <a:r>
              <a:rPr lang="en-US" sz="2200" b="1" i="1" dirty="0" smtClean="0">
                <a:solidFill>
                  <a:schemeClr val="tx2"/>
                </a:solidFill>
              </a:rPr>
              <a:t>Users </a:t>
            </a:r>
            <a:r>
              <a:rPr lang="en-US" sz="2200" b="1" i="1" dirty="0" smtClean="0">
                <a:solidFill>
                  <a:schemeClr val="tx2"/>
                </a:solidFill>
              </a:rPr>
              <a:t>Conference Call</a:t>
            </a:r>
          </a:p>
          <a:p>
            <a:pPr algn="ctr">
              <a:lnSpc>
                <a:spcPct val="90000"/>
              </a:lnSpc>
            </a:pPr>
            <a:r>
              <a:rPr lang="en-US" sz="2200" b="1" i="1" dirty="0" smtClean="0">
                <a:solidFill>
                  <a:schemeClr val="tx2"/>
                </a:solidFill>
              </a:rPr>
              <a:t>August 26, 2015</a:t>
            </a:r>
          </a:p>
        </p:txBody>
      </p:sp>
    </p:spTree>
    <p:extLst>
      <p:ext uri="{BB962C8B-B14F-4D97-AF65-F5344CB8AC3E}">
        <p14:creationId xmlns:p14="http://schemas.microsoft.com/office/powerpoint/2010/main" val="1053963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244475"/>
            <a:ext cx="8636290" cy="496290"/>
          </a:xfrm>
        </p:spPr>
        <p:txBody>
          <a:bodyPr/>
          <a:lstStyle/>
          <a:p>
            <a:r>
              <a:rPr lang="en-US" dirty="0" err="1" smtClean="0"/>
              <a:t>Darshan</a:t>
            </a:r>
            <a:r>
              <a:rPr lang="en-US" dirty="0" smtClean="0"/>
              <a:t> on Titan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6560" y="914400"/>
            <a:ext cx="8642640" cy="5257799"/>
          </a:xfrm>
        </p:spPr>
        <p:txBody>
          <a:bodyPr/>
          <a:lstStyle/>
          <a:p>
            <a:r>
              <a:rPr lang="en-US" sz="2400" dirty="0" smtClean="0"/>
              <a:t>Requested in the July 2015 </a:t>
            </a:r>
            <a:r>
              <a:rPr lang="en-US" sz="2400" dirty="0" smtClean="0"/>
              <a:t>OLCF Users </a:t>
            </a:r>
            <a:r>
              <a:rPr lang="en-US" sz="2400" dirty="0" err="1"/>
              <a:t>c</a:t>
            </a:r>
            <a:r>
              <a:rPr lang="en-US" sz="2400" smtClean="0"/>
              <a:t>oncall</a:t>
            </a:r>
            <a:endParaRPr lang="en-US" sz="2400" dirty="0" smtClean="0"/>
          </a:p>
          <a:p>
            <a:r>
              <a:rPr lang="en-US" sz="2400" dirty="0" smtClean="0"/>
              <a:t>I/O profiling tool</a:t>
            </a:r>
            <a:r>
              <a:rPr lang="en-US" sz="2400" dirty="0"/>
              <a:t> </a:t>
            </a:r>
            <a:r>
              <a:rPr lang="en-US" sz="2400" dirty="0" smtClean="0"/>
              <a:t>developed by Argonne National Lab</a:t>
            </a:r>
          </a:p>
          <a:p>
            <a:r>
              <a:rPr lang="en-US" sz="2400" dirty="0" smtClean="0"/>
              <a:t>Where </a:t>
            </a:r>
            <a:r>
              <a:rPr lang="en-US" sz="2400" dirty="0" smtClean="0"/>
              <a:t>can I find it?</a:t>
            </a:r>
            <a:endParaRPr lang="en-US" sz="2400" dirty="0" smtClean="0"/>
          </a:p>
          <a:p>
            <a:pPr lvl="1"/>
            <a:r>
              <a:rPr lang="en-US" sz="2000" dirty="0" err="1" smtClean="0">
                <a:latin typeface="Courier"/>
                <a:cs typeface="Courier"/>
              </a:rPr>
              <a:t>darshan</a:t>
            </a:r>
            <a:r>
              <a:rPr lang="en-US" sz="2000" dirty="0" smtClean="0">
                <a:latin typeface="Courier"/>
                <a:cs typeface="Courier"/>
              </a:rPr>
              <a:t>/2.3.1</a:t>
            </a:r>
            <a:r>
              <a:rPr lang="en-US" sz="2000" dirty="0" smtClean="0"/>
              <a:t> module on Titan</a:t>
            </a:r>
          </a:p>
          <a:p>
            <a:r>
              <a:rPr lang="en-US" sz="2400" dirty="0" smtClean="0"/>
              <a:t>How do I use it?</a:t>
            </a:r>
          </a:p>
          <a:p>
            <a:pPr lvl="1"/>
            <a:r>
              <a:rPr lang="en-US" sz="2000" dirty="0" smtClean="0"/>
              <a:t>Captures </a:t>
            </a:r>
            <a:r>
              <a:rPr lang="en-US" sz="2000" dirty="0" smtClean="0"/>
              <a:t>I/O operations (read, writes, creates, </a:t>
            </a:r>
            <a:r>
              <a:rPr lang="en-US" sz="2000" dirty="0" smtClean="0"/>
              <a:t>etc.)</a:t>
            </a:r>
            <a:endParaRPr lang="en-US" sz="2000" dirty="0" smtClean="0"/>
          </a:p>
          <a:p>
            <a:pPr lvl="1"/>
            <a:r>
              <a:rPr lang="en-US" sz="2000" dirty="0" smtClean="0"/>
              <a:t>Executable </a:t>
            </a:r>
            <a:r>
              <a:rPr lang="en-US" sz="2000" dirty="0" smtClean="0"/>
              <a:t>must be linked against </a:t>
            </a:r>
            <a:r>
              <a:rPr lang="en-US" sz="2000" dirty="0" err="1" smtClean="0"/>
              <a:t>Darshan</a:t>
            </a:r>
            <a:r>
              <a:rPr lang="en-US" sz="2000" dirty="0" smtClean="0"/>
              <a:t> libraries</a:t>
            </a:r>
          </a:p>
          <a:p>
            <a:pPr lvl="1"/>
            <a:r>
              <a:rPr lang="en-US" sz="2000" dirty="0" smtClean="0"/>
              <a:t>Load the </a:t>
            </a:r>
            <a:r>
              <a:rPr lang="en-US" sz="2000" dirty="0" err="1" smtClean="0"/>
              <a:t>Darshan</a:t>
            </a:r>
            <a:r>
              <a:rPr lang="en-US" sz="2000" dirty="0" smtClean="0"/>
              <a:t> module and compile </a:t>
            </a:r>
            <a:r>
              <a:rPr lang="en-US" sz="2000" dirty="0" smtClean="0"/>
              <a:t>a </a:t>
            </a:r>
            <a:r>
              <a:rPr lang="en-US" sz="2000" dirty="0" smtClean="0"/>
              <a:t>static executable</a:t>
            </a:r>
          </a:p>
          <a:p>
            <a:pPr lvl="1"/>
            <a:r>
              <a:rPr lang="en-US" sz="2000" dirty="0" smtClean="0"/>
              <a:t>Run application as usual</a:t>
            </a:r>
            <a:endParaRPr lang="en-US" sz="2000" dirty="0"/>
          </a:p>
          <a:p>
            <a:pPr lvl="1"/>
            <a:r>
              <a:rPr lang="en-US" sz="2000" dirty="0" smtClean="0"/>
              <a:t>Analyze logs produced using </a:t>
            </a:r>
            <a:r>
              <a:rPr lang="en-US" sz="2000" dirty="0" err="1" smtClean="0"/>
              <a:t>Darshan</a:t>
            </a:r>
            <a:r>
              <a:rPr lang="en-US" sz="2000" dirty="0" smtClean="0"/>
              <a:t> utilities</a:t>
            </a:r>
          </a:p>
          <a:p>
            <a:r>
              <a:rPr lang="en-US" sz="2400" dirty="0" err="1" smtClean="0"/>
              <a:t>Darshan</a:t>
            </a:r>
            <a:r>
              <a:rPr lang="en-US" sz="2400" dirty="0" smtClean="0"/>
              <a:t> example:</a:t>
            </a:r>
          </a:p>
          <a:p>
            <a:pPr lvl="1"/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://www.olcf.ornl.gov/kb_articles/darshan-basics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80454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475"/>
            <a:ext cx="8636290" cy="496290"/>
          </a:xfrm>
        </p:spPr>
        <p:txBody>
          <a:bodyPr/>
          <a:lstStyle/>
          <a:p>
            <a:r>
              <a:rPr lang="en-US" dirty="0" smtClean="0"/>
              <a:t>Profiling your code with </a:t>
            </a:r>
            <a:r>
              <a:rPr lang="en-US" dirty="0" err="1" smtClean="0"/>
              <a:t>Darshan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762000"/>
            <a:ext cx="8642640" cy="3200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"/>
                <a:cs typeface="Courier"/>
              </a:rPr>
              <a:t>$ module </a:t>
            </a:r>
            <a:r>
              <a:rPr lang="en-US" sz="2000" dirty="0" smtClean="0">
                <a:latin typeface="Courier"/>
                <a:cs typeface="Courier"/>
              </a:rPr>
              <a:t>load </a:t>
            </a:r>
            <a:r>
              <a:rPr lang="en-US" sz="2000" dirty="0" err="1" smtClean="0">
                <a:latin typeface="Courier"/>
                <a:cs typeface="Courier"/>
              </a:rPr>
              <a:t>darshan</a:t>
            </a:r>
            <a:endParaRPr lang="en-US" sz="20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"/>
                <a:cs typeface="Courier"/>
              </a:rPr>
              <a:t>$ export </a:t>
            </a:r>
            <a:r>
              <a:rPr lang="en-US" sz="2000" dirty="0" smtClean="0">
                <a:latin typeface="Courier"/>
                <a:cs typeface="Courier"/>
              </a:rPr>
              <a:t>DARSHAN_LOGPATH=$MEMBERWORK/&lt;</a:t>
            </a:r>
            <a:r>
              <a:rPr lang="en-US" sz="2000" dirty="0" err="1" smtClean="0">
                <a:latin typeface="Courier"/>
                <a:cs typeface="Courier"/>
              </a:rPr>
              <a:t>projID</a:t>
            </a:r>
            <a:r>
              <a:rPr lang="en-US" sz="2000" dirty="0" smtClean="0">
                <a:latin typeface="Courier"/>
                <a:cs typeface="Courier"/>
              </a:rPr>
              <a:t>&gt;/&lt;username&gt;/</a:t>
            </a:r>
            <a:r>
              <a:rPr lang="en-US" sz="2000" dirty="0" err="1" smtClean="0">
                <a:latin typeface="Courier"/>
                <a:cs typeface="Courier"/>
              </a:rPr>
              <a:t>myLogs</a:t>
            </a:r>
            <a:endParaRPr lang="en-US" sz="20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"/>
                <a:cs typeface="Courier"/>
              </a:rPr>
              <a:t>$ cc </a:t>
            </a:r>
            <a:r>
              <a:rPr lang="en-US" sz="2000" dirty="0" smtClean="0">
                <a:latin typeface="Courier"/>
                <a:cs typeface="Courier"/>
              </a:rPr>
              <a:t>-o </a:t>
            </a:r>
            <a:r>
              <a:rPr lang="en-US" sz="2000" dirty="0" err="1" smtClean="0">
                <a:latin typeface="Courier"/>
                <a:cs typeface="Courier"/>
              </a:rPr>
              <a:t>hello.titan</a:t>
            </a:r>
            <a:r>
              <a:rPr lang="en-US" sz="2000" dirty="0" smtClean="0">
                <a:latin typeface="Courier"/>
                <a:cs typeface="Courier"/>
              </a:rPr>
              <a:t> hello-</a:t>
            </a:r>
            <a:r>
              <a:rPr lang="en-US" sz="2000" dirty="0" err="1" smtClean="0">
                <a:latin typeface="Courier"/>
                <a:cs typeface="Courier"/>
              </a:rPr>
              <a:t>mpi.c</a:t>
            </a:r>
            <a:endParaRPr lang="en-US" sz="20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"/>
                <a:cs typeface="Courier"/>
              </a:rPr>
              <a:t>$ </a:t>
            </a:r>
            <a:r>
              <a:rPr lang="en-US" sz="2000" dirty="0" err="1" smtClean="0">
                <a:latin typeface="Courier"/>
                <a:cs typeface="Courier"/>
              </a:rPr>
              <a:t>aprun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-n 1 ./</a:t>
            </a:r>
            <a:r>
              <a:rPr lang="en-US" sz="2000" dirty="0" err="1" smtClean="0">
                <a:latin typeface="Courier"/>
                <a:cs typeface="Courier"/>
              </a:rPr>
              <a:t>hello.titan</a:t>
            </a:r>
            <a:endParaRPr lang="en-US" sz="20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"/>
                <a:cs typeface="Courier"/>
              </a:rPr>
              <a:t>$ </a:t>
            </a:r>
            <a:r>
              <a:rPr lang="en-US" sz="2000" dirty="0" err="1" smtClean="0">
                <a:latin typeface="Courier"/>
                <a:cs typeface="Courier"/>
              </a:rPr>
              <a:t>darshan</a:t>
            </a:r>
            <a:r>
              <a:rPr lang="en-US" sz="2000" dirty="0" smtClean="0">
                <a:latin typeface="Courier"/>
                <a:cs typeface="Courier"/>
              </a:rPr>
              <a:t>-parser </a:t>
            </a:r>
            <a:r>
              <a:rPr lang="en-US" sz="2000" dirty="0" smtClean="0">
                <a:latin typeface="Courier"/>
                <a:cs typeface="Courier"/>
              </a:rPr>
              <a:t>--all $</a:t>
            </a:r>
            <a:r>
              <a:rPr lang="en-US" sz="2000" dirty="0" smtClean="0">
                <a:latin typeface="Courier"/>
                <a:cs typeface="Courier"/>
              </a:rPr>
              <a:t>DARSHAN_LOGPATH/&lt;</a:t>
            </a:r>
            <a:r>
              <a:rPr lang="en-US" sz="2000" dirty="0" err="1" smtClean="0">
                <a:latin typeface="Courier"/>
                <a:cs typeface="Courier"/>
              </a:rPr>
              <a:t>darshan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log&gt;</a:t>
            </a:r>
          </a:p>
          <a:p>
            <a:pPr marL="0" indent="0">
              <a:buNone/>
            </a:pPr>
            <a:endParaRPr lang="en-US" sz="2400" dirty="0">
              <a:latin typeface="Courier"/>
              <a:cs typeface="Courier"/>
            </a:endParaRPr>
          </a:p>
        </p:txBody>
      </p:sp>
      <p:pic>
        <p:nvPicPr>
          <p:cNvPr id="4" name="Picture 3" descr="DarshanOutp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034" y="3352800"/>
            <a:ext cx="3238148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9817" y="3582036"/>
            <a:ext cx="5486400" cy="2284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latin typeface="Courier"/>
                <a:cs typeface="Courier"/>
              </a:rPr>
              <a:t># Per-file summary of I/O activity. </a:t>
            </a:r>
            <a:endParaRPr lang="en-US" sz="1400" dirty="0" smtClean="0">
              <a:latin typeface="Courier"/>
              <a:cs typeface="Courier"/>
            </a:endParaRPr>
          </a:p>
          <a:p>
            <a:pPr>
              <a:lnSpc>
                <a:spcPct val="90000"/>
              </a:lnSpc>
            </a:pPr>
            <a:r>
              <a:rPr lang="en-US" sz="1400" dirty="0" smtClean="0">
                <a:latin typeface="Courier"/>
                <a:cs typeface="Courier"/>
              </a:rPr>
              <a:t># </a:t>
            </a:r>
            <a:r>
              <a:rPr lang="en-US" sz="1400" dirty="0">
                <a:latin typeface="Courier"/>
                <a:cs typeface="Courier"/>
              </a:rPr>
              <a:t>: hash of file name </a:t>
            </a:r>
            <a:endParaRPr lang="en-US" sz="1400" dirty="0" smtClean="0">
              <a:latin typeface="Courier"/>
              <a:cs typeface="Courier"/>
            </a:endParaRPr>
          </a:p>
          <a:p>
            <a:pPr>
              <a:lnSpc>
                <a:spcPct val="90000"/>
              </a:lnSpc>
            </a:pPr>
            <a:r>
              <a:rPr lang="en-US" sz="1400" dirty="0" smtClean="0">
                <a:latin typeface="Courier"/>
                <a:cs typeface="Courier"/>
              </a:rPr>
              <a:t># </a:t>
            </a:r>
            <a:r>
              <a:rPr lang="en-US" sz="1400" dirty="0">
                <a:latin typeface="Courier"/>
                <a:cs typeface="Courier"/>
              </a:rPr>
              <a:t>: last 15 characters of file name </a:t>
            </a:r>
            <a:endParaRPr lang="en-US" sz="1400" dirty="0" smtClean="0">
              <a:latin typeface="Courier"/>
              <a:cs typeface="Courier"/>
            </a:endParaRPr>
          </a:p>
          <a:p>
            <a:pPr>
              <a:lnSpc>
                <a:spcPct val="90000"/>
              </a:lnSpc>
            </a:pPr>
            <a:r>
              <a:rPr lang="en-US" sz="1400" dirty="0" smtClean="0">
                <a:latin typeface="Courier"/>
                <a:cs typeface="Courier"/>
              </a:rPr>
              <a:t># </a:t>
            </a:r>
            <a:r>
              <a:rPr lang="en-US" sz="1400" dirty="0">
                <a:latin typeface="Courier"/>
                <a:cs typeface="Courier"/>
              </a:rPr>
              <a:t>: MPI or POSIX </a:t>
            </a:r>
            <a:endParaRPr lang="en-US" sz="1400" dirty="0" smtClean="0">
              <a:latin typeface="Courier"/>
              <a:cs typeface="Courier"/>
            </a:endParaRPr>
          </a:p>
          <a:p>
            <a:pPr>
              <a:lnSpc>
                <a:spcPct val="90000"/>
              </a:lnSpc>
            </a:pPr>
            <a:r>
              <a:rPr lang="en-US" sz="1400" dirty="0" smtClean="0">
                <a:latin typeface="Courier"/>
                <a:cs typeface="Courier"/>
              </a:rPr>
              <a:t># </a:t>
            </a:r>
            <a:r>
              <a:rPr lang="en-US" sz="1400" dirty="0">
                <a:latin typeface="Courier"/>
                <a:cs typeface="Courier"/>
              </a:rPr>
              <a:t>: number of processes that opened the file </a:t>
            </a:r>
            <a:endParaRPr lang="en-US" sz="1400" dirty="0" smtClean="0">
              <a:latin typeface="Courier"/>
              <a:cs typeface="Courier"/>
            </a:endParaRPr>
          </a:p>
          <a:p>
            <a:pPr>
              <a:lnSpc>
                <a:spcPct val="90000"/>
              </a:lnSpc>
            </a:pPr>
            <a:r>
              <a:rPr lang="en-US" sz="1400" dirty="0" smtClean="0">
                <a:latin typeface="Courier"/>
                <a:cs typeface="Courier"/>
              </a:rPr>
              <a:t># </a:t>
            </a:r>
            <a:r>
              <a:rPr lang="en-US" sz="1400" dirty="0">
                <a:latin typeface="Courier"/>
                <a:cs typeface="Courier"/>
              </a:rPr>
              <a:t>: (estimated) time in seconds consumed in IO by slowest process </a:t>
            </a:r>
            <a:endParaRPr lang="en-US" sz="1400" dirty="0" smtClean="0">
              <a:latin typeface="Courier"/>
              <a:cs typeface="Courier"/>
            </a:endParaRPr>
          </a:p>
          <a:p>
            <a:pPr>
              <a:lnSpc>
                <a:spcPct val="90000"/>
              </a:lnSpc>
            </a:pPr>
            <a:r>
              <a:rPr lang="en-US" sz="1400" dirty="0" smtClean="0">
                <a:latin typeface="Courier"/>
                <a:cs typeface="Courier"/>
              </a:rPr>
              <a:t># </a:t>
            </a:r>
            <a:r>
              <a:rPr lang="en-US" sz="1400" dirty="0">
                <a:latin typeface="Courier"/>
                <a:cs typeface="Courier"/>
              </a:rPr>
              <a:t>: average time in seconds consumed in IO per process </a:t>
            </a:r>
            <a:endParaRPr lang="en-US" sz="1400" dirty="0" smtClean="0">
              <a:latin typeface="Courier"/>
              <a:cs typeface="Courier"/>
            </a:endParaRPr>
          </a:p>
          <a:p>
            <a:pPr>
              <a:lnSpc>
                <a:spcPct val="90000"/>
              </a:lnSpc>
            </a:pPr>
            <a:r>
              <a:rPr lang="en-US" sz="1400" dirty="0" smtClean="0">
                <a:latin typeface="Courier"/>
                <a:cs typeface="Courier"/>
              </a:rPr>
              <a:t># </a:t>
            </a:r>
            <a:r>
              <a:rPr lang="en-US" sz="1400" dirty="0">
                <a:latin typeface="Courier"/>
                <a:cs typeface="Courier"/>
              </a:rPr>
              <a:t>17249959986228912358 _</a:t>
            </a:r>
            <a:r>
              <a:rPr lang="en-US" sz="1400" dirty="0" err="1">
                <a:latin typeface="Courier"/>
                <a:cs typeface="Courier"/>
              </a:rPr>
              <a:t>darshan</a:t>
            </a:r>
            <a:r>
              <a:rPr lang="en-US" sz="1400" dirty="0">
                <a:latin typeface="Courier"/>
                <a:cs typeface="Courier"/>
              </a:rPr>
              <a:t>/sds.h5 MPI 2 0.007429 0.005239</a:t>
            </a:r>
            <a:endParaRPr lang="en-US" sz="1400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2372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RNL-OLCFtemplate_1405final">
  <a:themeElements>
    <a:clrScheme name="ORNL color palette 1405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0070B9"/>
      </a:accent1>
      <a:accent2>
        <a:srgbClr val="6DBE45"/>
      </a:accent2>
      <a:accent3>
        <a:srgbClr val="DE762D"/>
      </a:accent3>
      <a:accent4>
        <a:srgbClr val="00BDDD"/>
      </a:accent4>
      <a:accent5>
        <a:srgbClr val="A02A1D"/>
      </a:accent5>
      <a:accent6>
        <a:srgbClr val="FFCD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ORNL-OLCFtemplate_1405final.potx</Template>
  <TotalTime>2452</TotalTime>
  <Words>237</Words>
  <Application>Microsoft Macintosh PowerPoint</Application>
  <PresentationFormat>On-screen Show (4:3)</PresentationFormat>
  <Paragraphs>31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ORNL-OLCFtemplate_1405final</vt:lpstr>
      <vt:lpstr>Using Darshan on Titan</vt:lpstr>
      <vt:lpstr>Darshan on Titan</vt:lpstr>
      <vt:lpstr>Profiling your code with Darshan</vt:lpstr>
    </vt:vector>
  </TitlesOfParts>
  <Manager/>
  <Company>ORNL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Roy, Donna Jo</dc:creator>
  <cp:keywords/>
  <dc:description/>
  <cp:lastModifiedBy>Vergara Larrea, Veronica G.</cp:lastModifiedBy>
  <cp:revision>74</cp:revision>
  <dcterms:created xsi:type="dcterms:W3CDTF">2014-04-08T18:22:41Z</dcterms:created>
  <dcterms:modified xsi:type="dcterms:W3CDTF">2015-08-25T14:51:54Z</dcterms:modified>
  <cp:category/>
</cp:coreProperties>
</file>