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4"/>
  </p:notesMasterIdLst>
  <p:sldIdLst>
    <p:sldId id="256" r:id="rId5"/>
    <p:sldId id="282" r:id="rId6"/>
    <p:sldId id="279" r:id="rId7"/>
    <p:sldId id="281" r:id="rId8"/>
    <p:sldId id="277" r:id="rId9"/>
    <p:sldId id="276" r:id="rId10"/>
    <p:sldId id="283" r:id="rId11"/>
    <p:sldId id="285" r:id="rId12"/>
    <p:sldId id="275" r:id="rId13"/>
    <p:sldId id="270" r:id="rId14"/>
    <p:sldId id="261" r:id="rId15"/>
    <p:sldId id="262" r:id="rId16"/>
    <p:sldId id="263" r:id="rId17"/>
    <p:sldId id="264" r:id="rId18"/>
    <p:sldId id="284" r:id="rId19"/>
    <p:sldId id="274" r:id="rId20"/>
    <p:sldId id="267" r:id="rId21"/>
    <p:sldId id="269" r:id="rId22"/>
    <p:sldId id="273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D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72" y="-90"/>
      </p:cViewPr>
      <p:guideLst>
        <p:guide orient="horz" pos="161"/>
        <p:guide pos="1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077D2-2CAB-A04A-A4B2-564807450F68}" type="datetimeFigureOut">
              <a:rPr lang="en-US" smtClean="0"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B14C-6BC2-1349-91F0-2C74EE294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B14C-6BC2-1349-91F0-2C74EE294AFF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6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B14C-6BC2-1349-91F0-2C74EE294AFF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6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B14C-6BC2-1349-91F0-2C74EE294A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0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/>
              <a:pPr>
                <a:defRPr/>
              </a:pPr>
              <a:t>6/19/2015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ornl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cf.ornl.gov/kb_articles/transferring-data-with-hsi-and-hta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cf.ornl.gov/kb_articles/cross-system-batch-submissio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1673535"/>
          </a:xfrm>
        </p:spPr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Arial Black" charset="0"/>
              </a:rPr>
              <a:t>Tools Available for Transferring </a:t>
            </a:r>
            <a:r>
              <a:rPr lang="en-US" dirty="0">
                <a:solidFill>
                  <a:srgbClr val="404040"/>
                </a:solidFill>
                <a:latin typeface="Arial Black" charset="0"/>
              </a:rPr>
              <a:t>Large Data Sets Over the WAN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2294803"/>
            <a:ext cx="3255297" cy="757130"/>
          </a:xfrm>
        </p:spPr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Arial Narrow" charset="0"/>
              </a:rPr>
              <a:t>Suzanne Parete-Koon</a:t>
            </a:r>
          </a:p>
          <a:p>
            <a:r>
              <a:rPr lang="en-US" dirty="0" smtClean="0">
                <a:solidFill>
                  <a:srgbClr val="404040"/>
                </a:solidFill>
                <a:latin typeface="Arial Narrow" charset="0"/>
              </a:rPr>
              <a:t>Chris </a:t>
            </a:r>
            <a:r>
              <a:rPr lang="en-US" dirty="0" err="1" smtClean="0">
                <a:solidFill>
                  <a:srgbClr val="404040"/>
                </a:solidFill>
                <a:latin typeface="Arial Narrow" charset="0"/>
              </a:rPr>
              <a:t>Fuson</a:t>
            </a:r>
            <a:endParaRPr lang="en-US" dirty="0" smtClean="0">
              <a:solidFill>
                <a:srgbClr val="404040"/>
              </a:solidFill>
              <a:latin typeface="Arial Narrow" charset="0"/>
            </a:endParaRPr>
          </a:p>
          <a:p>
            <a:r>
              <a:rPr lang="en-US" smtClean="0">
                <a:solidFill>
                  <a:srgbClr val="404040"/>
                </a:solidFill>
                <a:latin typeface="Arial Narrow" charset="0"/>
              </a:rPr>
              <a:t>Jake Wynne</a:t>
            </a:r>
            <a:endParaRPr lang="en-US" dirty="0">
              <a:solidFill>
                <a:srgbClr val="404040"/>
              </a:solidFill>
              <a:latin typeface="Arial Narrow" charset="0"/>
            </a:endParaRPr>
          </a:p>
          <a:p>
            <a:r>
              <a:rPr lang="en-US" sz="1800" dirty="0" smtClean="0"/>
              <a:t>Oak Ridge Leadership Computing Facility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68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1219200"/>
            <a:ext cx="3657600" cy="44323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 contourW="12700" prstMaterial="metal">
            <a:bevelT w="165100" prst="coolSlant"/>
            <a:contourClr>
              <a:schemeClr val="bg2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14900" y="1219200"/>
            <a:ext cx="3657600" cy="44323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 contourW="12700" prstMaterial="metal">
            <a:bevelT w="165100" prst="coolSlant"/>
            <a:contourClr>
              <a:schemeClr val="bg2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96290"/>
          </a:xfrm>
        </p:spPr>
        <p:txBody>
          <a:bodyPr/>
          <a:lstStyle/>
          <a:p>
            <a:r>
              <a:rPr lang="en-US" dirty="0" smtClean="0"/>
              <a:t>Data Transfer Tools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5948" y="1485900"/>
            <a:ext cx="4192528" cy="780042"/>
          </a:xfr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en-US" dirty="0" smtClean="0"/>
              <a:t>OLCF </a:t>
            </a:r>
            <a:r>
              <a:rPr lang="en-US" dirty="0" smtClean="0">
                <a:effectLst/>
              </a:rPr>
              <a:t>Available</a:t>
            </a:r>
            <a:endParaRPr lang="en-US" dirty="0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 anchor="ctr" anchorCtr="1"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49825" y="2270334"/>
            <a:ext cx="4194175" cy="3674610"/>
          </a:xfrm>
        </p:spPr>
        <p:txBody>
          <a:bodyPr anchor="ctr" anchorCtr="1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Availability?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andle </a:t>
            </a:r>
            <a:r>
              <a:rPr lang="en-US" dirty="0"/>
              <a:t>failure?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Authentication?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Data </a:t>
            </a:r>
            <a:r>
              <a:rPr lang="en-US" dirty="0" smtClean="0"/>
              <a:t>Validation?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Speed?</a:t>
            </a:r>
            <a:endParaRPr lang="en-US" dirty="0"/>
          </a:p>
          <a:p>
            <a:endParaRPr lang="en-US" dirty="0"/>
          </a:p>
        </p:txBody>
      </p: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187325" y="2270334"/>
            <a:ext cx="4194175" cy="367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 smtClean="0"/>
              <a:t>Scp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Rsync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Bbcp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GridFTP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Globus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Tool Availability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Is the tool </a:t>
            </a:r>
            <a:r>
              <a:rPr lang="en-US" sz="2400" dirty="0" smtClean="0"/>
              <a:t>available on both client and server?</a:t>
            </a:r>
            <a:endParaRPr lang="en-US" sz="2400" dirty="0"/>
          </a:p>
          <a:p>
            <a:pPr lvl="1"/>
            <a:r>
              <a:rPr lang="en-US" sz="2000" dirty="0"/>
              <a:t>If not, can I install and do I need to open ports?</a:t>
            </a:r>
          </a:p>
          <a:p>
            <a:r>
              <a:rPr lang="en-US" sz="2400" dirty="0"/>
              <a:t>scp, rsync</a:t>
            </a:r>
          </a:p>
          <a:p>
            <a:pPr lvl="1"/>
            <a:r>
              <a:rPr lang="en-US" sz="2000" dirty="0"/>
              <a:t>Available on most UNIX-like systems</a:t>
            </a:r>
          </a:p>
          <a:p>
            <a:r>
              <a:rPr lang="en-US" sz="2400" dirty="0"/>
              <a:t>bbcp, </a:t>
            </a:r>
            <a:r>
              <a:rPr lang="en-US" sz="2400" dirty="0" smtClean="0"/>
              <a:t>GridFTP</a:t>
            </a:r>
            <a:endParaRPr lang="en-US" sz="2400" dirty="0"/>
          </a:p>
          <a:p>
            <a:pPr lvl="1"/>
            <a:r>
              <a:rPr lang="en-US" sz="2000" dirty="0"/>
              <a:t>Requires </a:t>
            </a:r>
            <a:r>
              <a:rPr lang="en-US" sz="2000" dirty="0" smtClean="0"/>
              <a:t>installation</a:t>
            </a:r>
          </a:p>
          <a:p>
            <a:pPr lvl="1"/>
            <a:r>
              <a:rPr lang="en-US" sz="2000" dirty="0" smtClean="0"/>
              <a:t>Binary, rpm, code available</a:t>
            </a:r>
          </a:p>
          <a:p>
            <a:r>
              <a:rPr lang="en-US" sz="2400" dirty="0" smtClean="0"/>
              <a:t>Globus </a:t>
            </a:r>
          </a:p>
          <a:p>
            <a:pPr lvl="1"/>
            <a:r>
              <a:rPr lang="en-US" sz="2000" dirty="0" smtClean="0"/>
              <a:t>Endpoints </a:t>
            </a:r>
          </a:p>
          <a:p>
            <a:pPr lvl="1"/>
            <a:r>
              <a:rPr lang="en-US" sz="2000" dirty="0" smtClean="0"/>
              <a:t>OLCF endpoint </a:t>
            </a:r>
            <a:r>
              <a:rPr lang="en-US" b="1" dirty="0" err="1"/>
              <a:t>olcf#dtn</a:t>
            </a:r>
            <a:endParaRPr lang="en-US" b="1" dirty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Does the tool handle failure?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63432" cy="995015"/>
          </a:xfrm>
        </p:spPr>
        <p:txBody>
          <a:bodyPr/>
          <a:lstStyle/>
          <a:p>
            <a:r>
              <a:rPr lang="en-US" sz="2400" dirty="0" smtClean="0"/>
              <a:t>Large</a:t>
            </a:r>
            <a:r>
              <a:rPr lang="en-US" sz="2400" dirty="0"/>
              <a:t>/long transfers should </a:t>
            </a:r>
            <a:r>
              <a:rPr lang="en-US" sz="2400" dirty="0" smtClean="0"/>
              <a:t>plan for possible </a:t>
            </a:r>
            <a:r>
              <a:rPr lang="en-US" sz="2400" dirty="0"/>
              <a:t>timeout/</a:t>
            </a:r>
            <a:r>
              <a:rPr lang="en-US" sz="2400" dirty="0" smtClean="0"/>
              <a:t>failure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24423"/>
              </p:ext>
            </p:extLst>
          </p:nvPr>
        </p:nvGraphicFramePr>
        <p:xfrm>
          <a:off x="5600700" y="2095500"/>
          <a:ext cx="3048000" cy="3644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</a:tblGrid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Tool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Restart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scp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 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rsync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‘--partial’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bbcp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‘-a -k’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GridFTP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‘-sync’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9526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Globus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" y="2260600"/>
            <a:ext cx="4953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Arial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sync </a:t>
            </a:r>
          </a:p>
          <a:p>
            <a:pPr marL="800100" lvl="1" indent="-342900">
              <a:buClr>
                <a:schemeClr val="tx2"/>
              </a:buClr>
              <a:buFont typeface="Arial"/>
              <a:buChar char="•"/>
            </a:pPr>
            <a:r>
              <a:rPr lang="en-US" sz="2000" dirty="0" smtClean="0"/>
              <a:t>automatically </a:t>
            </a:r>
            <a:r>
              <a:rPr lang="en-US" sz="2000" dirty="0"/>
              <a:t>checks size and modification </a:t>
            </a:r>
            <a:r>
              <a:rPr lang="en-US" sz="2000" dirty="0" smtClean="0"/>
              <a:t>time</a:t>
            </a:r>
          </a:p>
          <a:p>
            <a:pPr marL="800100" lvl="1" indent="-342900">
              <a:buClr>
                <a:schemeClr val="tx2"/>
              </a:buClr>
              <a:buFont typeface="Arial"/>
              <a:buChar char="•"/>
            </a:pPr>
            <a:r>
              <a:rPr lang="en-US" sz="2000" dirty="0" smtClean="0"/>
              <a:t>Without ‘--partial’ will delete partial files</a:t>
            </a:r>
          </a:p>
          <a:p>
            <a:pPr marL="342900" indent="-342900">
              <a:buClr>
                <a:schemeClr val="tx2"/>
              </a:buClr>
              <a:buFont typeface="Arial"/>
              <a:buChar char="•"/>
            </a:pPr>
            <a:r>
              <a:rPr lang="en-US" sz="2400" dirty="0"/>
              <a:t>b</a:t>
            </a:r>
            <a:r>
              <a:rPr lang="en-US" sz="2400" dirty="0" smtClean="0"/>
              <a:t>bcp</a:t>
            </a:r>
            <a:endParaRPr lang="en-US" sz="2400" dirty="0"/>
          </a:p>
          <a:p>
            <a:pPr marL="800100" lvl="1" indent="-342900">
              <a:buClr>
                <a:schemeClr val="tx2"/>
              </a:buClr>
              <a:buFont typeface="Arial"/>
              <a:buChar char="•"/>
            </a:pPr>
            <a:r>
              <a:rPr lang="en-US" sz="2000" dirty="0" smtClean="0"/>
              <a:t>without </a:t>
            </a:r>
            <a:r>
              <a:rPr lang="en-US" sz="2000" dirty="0"/>
              <a:t>‘-k</a:t>
            </a:r>
            <a:r>
              <a:rPr lang="en-US" sz="2000" dirty="0" smtClean="0"/>
              <a:t>’, </a:t>
            </a:r>
            <a:r>
              <a:rPr lang="en-US" sz="2000" dirty="0"/>
              <a:t>file removed upon </a:t>
            </a:r>
            <a:r>
              <a:rPr lang="en-US" sz="2000" dirty="0" smtClean="0"/>
              <a:t>failure </a:t>
            </a:r>
          </a:p>
          <a:p>
            <a:pPr marL="800100" lvl="1" indent="-342900">
              <a:buClr>
                <a:schemeClr val="tx2"/>
              </a:buClr>
              <a:buFont typeface="Arial"/>
              <a:buChar char="•"/>
            </a:pPr>
            <a:r>
              <a:rPr lang="en-US" sz="2000" dirty="0" smtClean="0"/>
              <a:t>‘</a:t>
            </a:r>
            <a:r>
              <a:rPr lang="en-US" sz="2000" dirty="0"/>
              <a:t>-a’ create checkpoint file in ~/.bbcp</a:t>
            </a:r>
          </a:p>
        </p:txBody>
      </p:sp>
    </p:spTree>
    <p:extLst>
      <p:ext uri="{BB962C8B-B14F-4D97-AF65-F5344CB8AC3E}">
        <p14:creationId xmlns:p14="http://schemas.microsoft.com/office/powerpoint/2010/main" val="3347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</a:t>
            </a:r>
            <a:r>
              <a:rPr lang="en-US" sz="2400" dirty="0"/>
              <a:t>time or reoccurring </a:t>
            </a:r>
            <a:r>
              <a:rPr lang="en-US" sz="2400" dirty="0" smtClean="0"/>
              <a:t>transfer?</a:t>
            </a:r>
          </a:p>
          <a:p>
            <a:r>
              <a:rPr lang="en-US" sz="2400" dirty="0" smtClean="0"/>
              <a:t>Workflows</a:t>
            </a:r>
          </a:p>
          <a:p>
            <a:pPr lvl="1"/>
            <a:r>
              <a:rPr lang="en-US" sz="2000" dirty="0" smtClean="0"/>
              <a:t>Automate transfer process</a:t>
            </a:r>
          </a:p>
          <a:p>
            <a:pPr lvl="1"/>
            <a:r>
              <a:rPr lang="en-US" sz="2000" dirty="0" smtClean="0"/>
              <a:t>Each tool has scriptable command line interface</a:t>
            </a:r>
          </a:p>
          <a:p>
            <a:r>
              <a:rPr lang="en-US" sz="2400" dirty="0" err="1"/>
              <a:t>s</a:t>
            </a:r>
            <a:r>
              <a:rPr lang="en-US" sz="2400" dirty="0" err="1" smtClean="0"/>
              <a:t>sh</a:t>
            </a:r>
            <a:endParaRPr lang="en-US" sz="2000" dirty="0"/>
          </a:p>
          <a:p>
            <a:r>
              <a:rPr lang="en-US" sz="2400" dirty="0" smtClean="0"/>
              <a:t>X.509 Certificates</a:t>
            </a:r>
            <a:endParaRPr lang="en-US" sz="2400" dirty="0"/>
          </a:p>
          <a:p>
            <a:pPr lvl="1"/>
            <a:r>
              <a:rPr lang="en-US" sz="2000" dirty="0" smtClean="0"/>
              <a:t>Globus, GridFTP</a:t>
            </a:r>
          </a:p>
          <a:p>
            <a:pPr lvl="1"/>
            <a:r>
              <a:rPr lang="en-US" sz="2000" dirty="0" smtClean="0"/>
              <a:t>Globus easier to use differing endpoint certificates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Data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Verify </a:t>
            </a:r>
            <a:r>
              <a:rPr lang="en-US" sz="2400" dirty="0"/>
              <a:t>copied </a:t>
            </a:r>
            <a:r>
              <a:rPr lang="en-US" sz="2400" dirty="0" smtClean="0"/>
              <a:t>data now or question latter?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17248"/>
              </p:ext>
            </p:extLst>
          </p:nvPr>
        </p:nvGraphicFramePr>
        <p:xfrm>
          <a:off x="431800" y="2260600"/>
          <a:ext cx="3416300" cy="3644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892300"/>
              </a:tblGrid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Tool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Validation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scp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 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rsync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default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bbcp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‘-E</a:t>
                      </a:r>
                      <a:r>
                        <a:rPr lang="en-US" sz="2000" baseline="0" dirty="0" smtClean="0"/>
                        <a:t> md5</a:t>
                      </a:r>
                      <a:r>
                        <a:rPr lang="en-US" sz="2000" dirty="0" smtClean="0"/>
                        <a:t>’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538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GridFTP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‘-sync-level 3’</a:t>
                      </a:r>
                      <a:endParaRPr lang="en-US" sz="2000" dirty="0"/>
                    </a:p>
                  </a:txBody>
                  <a:tcPr anchor="ctr" anchorCtr="1"/>
                </a:tc>
              </a:tr>
              <a:tr h="9526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Globus</a:t>
                      </a:r>
                      <a:endParaRPr 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37100" y="2438400"/>
            <a:ext cx="3390900" cy="270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Expensive</a:t>
            </a:r>
          </a:p>
          <a:p>
            <a:pPr lvl="3">
              <a:lnSpc>
                <a:spcPct val="90000"/>
              </a:lnSpc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scp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use md5sum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GridFTP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Re</a:t>
            </a:r>
            <a:r>
              <a:rPr lang="en-US" sz="2000" dirty="0"/>
              <a:t>-</a:t>
            </a:r>
            <a:r>
              <a:rPr lang="en-US" sz="2000" dirty="0" smtClean="0"/>
              <a:t>transfer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‘</a:t>
            </a:r>
            <a:r>
              <a:rPr lang="en-US" sz="2000" dirty="0"/>
              <a:t>-sync –sync-level 3’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286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Data Transfer </a:t>
            </a:r>
            <a:r>
              <a:rPr lang="en-US" dirty="0"/>
              <a:t>S</a:t>
            </a:r>
            <a:r>
              <a:rPr lang="en-US" dirty="0" smtClean="0"/>
              <a:t>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54101"/>
            <a:ext cx="8642640" cy="4711700"/>
          </a:xfrm>
        </p:spPr>
        <p:txBody>
          <a:bodyPr/>
          <a:lstStyle/>
          <a:p>
            <a:r>
              <a:rPr lang="en-US" dirty="0" smtClean="0"/>
              <a:t>Break </a:t>
            </a:r>
            <a:r>
              <a:rPr lang="en-US" dirty="0"/>
              <a:t>the transfer up into multiple parallel streams</a:t>
            </a:r>
          </a:p>
          <a:p>
            <a:r>
              <a:rPr lang="en-US" dirty="0"/>
              <a:t>Speeds for tools: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tream-comp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057744"/>
            <a:ext cx="5549900" cy="3101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500" y="3949700"/>
            <a:ext cx="2578100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4 parallel streams: </a:t>
            </a:r>
          </a:p>
          <a:p>
            <a:pPr algn="ctr">
              <a:lnSpc>
                <a:spcPct val="90000"/>
              </a:lnSpc>
            </a:pPr>
            <a:endParaRPr lang="en-US" sz="2000" dirty="0" smtClean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bcp –s4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sz="2000" dirty="0" smtClean="0"/>
              <a:t>GridFTP –p4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1837" y="5854700"/>
            <a:ext cx="707395" cy="3744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SCP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6316" y="5803900"/>
            <a:ext cx="797439" cy="3744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/>
              <a:t>rsync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85303" y="5842000"/>
            <a:ext cx="878466" cy="3744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BBCP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3050" y="5816600"/>
            <a:ext cx="1148972" cy="3744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/>
              <a:t>GridFTP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182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11125" y="152400"/>
            <a:ext cx="8229600" cy="496888"/>
          </a:xfrm>
        </p:spPr>
        <p:txBody>
          <a:bodyPr/>
          <a:lstStyle/>
          <a:p>
            <a:r>
              <a:rPr lang="en-US" dirty="0" smtClean="0">
                <a:latin typeface="Arial Black" charset="0"/>
              </a:rPr>
              <a:t>Transfer to NERSC</a:t>
            </a:r>
            <a:endParaRPr lang="en-US" dirty="0">
              <a:latin typeface="Arial Black" charset="0"/>
            </a:endParaRPr>
          </a:p>
        </p:txBody>
      </p:sp>
      <p:pic>
        <p:nvPicPr>
          <p:cNvPr id="27650" name="Content Placeholder 3" descr="Avg_rat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47" b="-47729"/>
          <a:stretch>
            <a:fillRect/>
          </a:stretch>
        </p:blipFill>
        <p:spPr>
          <a:xfrm>
            <a:off x="868363" y="107950"/>
            <a:ext cx="7605712" cy="4905375"/>
          </a:xfrm>
        </p:spPr>
      </p:pic>
      <p:pic>
        <p:nvPicPr>
          <p:cNvPr id="27651" name="Picture 4" descr="Avg_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3689350"/>
            <a:ext cx="7454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Speed: Data Size and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868" y="1151285"/>
            <a:ext cx="8642640" cy="4195415"/>
          </a:xfrm>
        </p:spPr>
        <p:txBody>
          <a:bodyPr/>
          <a:lstStyle/>
          <a:p>
            <a:r>
              <a:rPr lang="en-US" sz="2000" dirty="0" smtClean="0"/>
              <a:t>How is your data stored?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Consider combining many small files into larger files </a:t>
            </a:r>
          </a:p>
          <a:p>
            <a:r>
              <a:rPr lang="en-US" sz="2000" dirty="0" smtClean="0"/>
              <a:t>GridFTP increase concurrent </a:t>
            </a:r>
            <a:r>
              <a:rPr lang="en-US" sz="2000" dirty="0"/>
              <a:t>FTP </a:t>
            </a:r>
            <a:r>
              <a:rPr lang="en-US" sz="2000" dirty="0" smtClean="0"/>
              <a:t>connections: </a:t>
            </a:r>
            <a:r>
              <a:rPr lang="en-US" sz="2000" dirty="0"/>
              <a:t>‘-</a:t>
            </a:r>
            <a:r>
              <a:rPr lang="en-US" sz="2000" dirty="0" smtClean="0"/>
              <a:t>cc’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bcp use program pipes instead of ‘-r’: </a:t>
            </a:r>
          </a:p>
        </p:txBody>
      </p:sp>
      <p:pic>
        <p:nvPicPr>
          <p:cNvPr id="20" name="Picture 19" descr="by-dir-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345"/>
            <a:ext cx="8382000" cy="23905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45100" y="1854200"/>
            <a:ext cx="3683000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Overhead for large numbers of files/directories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400" y="5346700"/>
            <a:ext cx="8420100" cy="41036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91440" rIns="0" bIns="91440" rtlCol="0" anchor="ctr" anchorCtr="0">
            <a:spAutoFit/>
          </a:bodyPr>
          <a:lstStyle/>
          <a:p>
            <a:pPr marL="0" lvl="1" algn="ctr">
              <a:lnSpc>
                <a:spcPct val="90000"/>
              </a:lnSpc>
            </a:pPr>
            <a:r>
              <a:rPr lang="en-US" sz="1600" dirty="0">
                <a:solidFill>
                  <a:srgbClr val="00FF00"/>
                </a:solidFill>
              </a:rPr>
              <a:t>bbcp -N io 'gtar -c -O –C /local/path DirToTransfer' ’RemoteSys:gtar -x –C /remote/</a:t>
            </a:r>
            <a:r>
              <a:rPr lang="en-US" sz="1600" dirty="0" smtClean="0">
                <a:solidFill>
                  <a:srgbClr val="00FF00"/>
                </a:solidFill>
              </a:rPr>
              <a:t>path’</a:t>
            </a:r>
            <a:endParaRPr lang="en-US" sz="1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Connection between endpoints and firewalls</a:t>
            </a:r>
          </a:p>
          <a:p>
            <a:r>
              <a:rPr lang="en-US" sz="2400" dirty="0" smtClean="0"/>
              <a:t>Client/Server configuration </a:t>
            </a:r>
          </a:p>
          <a:p>
            <a:pPr lvl="1"/>
            <a:r>
              <a:rPr lang="en-US" dirty="0" err="1" smtClean="0"/>
              <a:t>cpu</a:t>
            </a:r>
            <a:r>
              <a:rPr lang="en-US" dirty="0" smtClean="0"/>
              <a:t> speed, memory</a:t>
            </a:r>
          </a:p>
          <a:p>
            <a:r>
              <a:rPr lang="en-US" sz="2400" dirty="0" err="1" smtClean="0"/>
              <a:t>Filesystem</a:t>
            </a:r>
            <a:endParaRPr lang="en-US" sz="2400" dirty="0"/>
          </a:p>
          <a:p>
            <a:r>
              <a:rPr lang="en-US" sz="2400" dirty="0" smtClean="0"/>
              <a:t>Shared resources</a:t>
            </a:r>
          </a:p>
          <a:p>
            <a:pPr lvl="1"/>
            <a:r>
              <a:rPr lang="en-US" dirty="0" smtClean="0"/>
              <a:t>Variable load, variable transfer times</a:t>
            </a:r>
          </a:p>
          <a:p>
            <a:r>
              <a:rPr lang="en-US" sz="2400" dirty="0" smtClean="0"/>
              <a:t>Reduce data to transfer</a:t>
            </a:r>
          </a:p>
          <a:p>
            <a:pPr lvl="1"/>
            <a:r>
              <a:rPr lang="en-US" dirty="0" smtClean="0"/>
              <a:t>Should I transfer everything?</a:t>
            </a:r>
          </a:p>
          <a:p>
            <a:pPr lvl="1"/>
            <a:r>
              <a:rPr lang="en-US" dirty="0" smtClean="0"/>
              <a:t>Compression</a:t>
            </a:r>
          </a:p>
          <a:p>
            <a:pPr lvl="2"/>
            <a:r>
              <a:rPr lang="en-US" sz="2400" dirty="0" smtClean="0"/>
              <a:t>depends on data and cost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Questions/Feedback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808385"/>
            <a:ext cx="8642640" cy="4195415"/>
          </a:xfrm>
        </p:spPr>
        <p:txBody>
          <a:bodyPr/>
          <a:lstStyle/>
          <a:p>
            <a:pPr marL="346075" lvl="1" indent="0">
              <a:buNone/>
            </a:pPr>
            <a:endParaRPr lang="en-US" dirty="0" smtClean="0">
              <a:latin typeface="Arial Narrow" charset="0"/>
            </a:endParaRPr>
          </a:p>
          <a:p>
            <a:r>
              <a:rPr lang="en-US" dirty="0" smtClean="0">
                <a:latin typeface="Arial Narrow" charset="0"/>
              </a:rPr>
              <a:t>We would like to hear from you</a:t>
            </a:r>
          </a:p>
          <a:p>
            <a:pPr lvl="1"/>
            <a:r>
              <a:rPr lang="en-US" dirty="0" smtClean="0">
                <a:latin typeface="Arial Narrow" charset="0"/>
              </a:rPr>
              <a:t>Workflow, problems, goals, suggestions</a:t>
            </a:r>
            <a:endParaRPr lang="en-US" dirty="0">
              <a:latin typeface="Arial Narrow" charset="0"/>
            </a:endParaRPr>
          </a:p>
          <a:p>
            <a:pPr lvl="1"/>
            <a:endParaRPr lang="en-US" dirty="0" smtClean="0">
              <a:latin typeface="Arial Narrow" charset="0"/>
            </a:endParaRPr>
          </a:p>
          <a:p>
            <a:r>
              <a:rPr lang="en-US" dirty="0" smtClean="0">
                <a:latin typeface="Arial Narrow" charset="0"/>
              </a:rPr>
              <a:t>Email</a:t>
            </a:r>
          </a:p>
          <a:p>
            <a:pPr lvl="1"/>
            <a:r>
              <a:rPr lang="en-US" dirty="0" smtClean="0">
                <a:latin typeface="Arial Narrow" charset="0"/>
                <a:hlinkClick r:id="rId2"/>
              </a:rPr>
              <a:t>help@olcf.ornl.gov</a:t>
            </a:r>
            <a:endParaRPr lang="en-US" dirty="0" smtClean="0">
              <a:latin typeface="Arial Narrow" charset="0"/>
            </a:endParaRPr>
          </a:p>
          <a:p>
            <a:pPr lvl="1"/>
            <a:endParaRPr lang="en-US" dirty="0">
              <a:latin typeface="Arial Narrow" charset="0"/>
            </a:endParaRPr>
          </a:p>
          <a:p>
            <a:r>
              <a:rPr lang="en-US" dirty="0">
                <a:latin typeface="Arial Narrow" charset="0"/>
              </a:rPr>
              <a:t>More information</a:t>
            </a:r>
          </a:p>
          <a:p>
            <a:pPr lvl="1"/>
            <a:r>
              <a:rPr lang="en-US" dirty="0" err="1">
                <a:latin typeface="Arial Narrow" charset="0"/>
              </a:rPr>
              <a:t>www.olcf.ornl.gov</a:t>
            </a:r>
            <a:r>
              <a:rPr lang="en-US" dirty="0">
                <a:latin typeface="Arial Narrow" charset="0"/>
              </a:rPr>
              <a:t>/support/system-user-guides</a:t>
            </a:r>
          </a:p>
          <a:p>
            <a:endParaRPr lang="en-US" dirty="0">
              <a:latin typeface="Arial Narrow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Data Management Users Guide</a:t>
            </a:r>
            <a:endParaRPr lang="en-US" dirty="0"/>
          </a:p>
        </p:txBody>
      </p:sp>
      <p:pic>
        <p:nvPicPr>
          <p:cNvPr id="4" name="Content Placeholder 3" descr="DM_butt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32" b="-14732"/>
          <a:stretch>
            <a:fillRect/>
          </a:stretch>
        </p:blipFill>
        <p:spPr>
          <a:xfrm>
            <a:off x="1478925" y="3068638"/>
            <a:ext cx="5764837" cy="2798762"/>
          </a:xfrm>
        </p:spPr>
      </p:pic>
      <p:sp>
        <p:nvSpPr>
          <p:cNvPr id="5" name="Rectangle 4"/>
          <p:cNvSpPr/>
          <p:nvPr/>
        </p:nvSpPr>
        <p:spPr>
          <a:xfrm>
            <a:off x="88900" y="935335"/>
            <a:ext cx="85725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We have organized a Data Management User Guide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Data management </a:t>
            </a:r>
            <a:r>
              <a:rPr lang="en-US" sz="2400" dirty="0" smtClean="0"/>
              <a:t>policy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Directory Structures of the filesystems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Data transfer</a:t>
            </a:r>
          </a:p>
          <a:p>
            <a:pPr lvl="1"/>
            <a:r>
              <a:rPr lang="en-US" sz="2400" dirty="0" smtClean="0"/>
              <a:t>Look for this icon on the systems guide page: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379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Network File Service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73838"/>
              </p:ext>
            </p:extLst>
          </p:nvPr>
        </p:nvGraphicFramePr>
        <p:xfrm>
          <a:off x="165101" y="975233"/>
          <a:ext cx="8750299" cy="5898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9061"/>
                <a:gridCol w="3817338"/>
                <a:gridCol w="3055620"/>
                <a:gridCol w="208280"/>
              </a:tblGrid>
              <a:tr h="86251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User</a:t>
                      </a:r>
                      <a:r>
                        <a:rPr lang="en-US" sz="2400" baseline="0" dirty="0" smtClean="0"/>
                        <a:t> home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home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23217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Description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directories are located in a Network File Service (NFS) that is accessible from all OLCF resource.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login to this location. 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COMPILE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HERE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Storage area in the Network File Service (NFS) mounted filesystem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intended for storage of data, code, and other files that are of interest to all members of a project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COMPILE HERE</a:t>
                      </a:r>
                      <a:endParaRPr lang="en-US" sz="2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</a:tr>
              <a:tr h="49971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Location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ccs/home/$USER.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ccs/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/[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projid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</a:tr>
              <a:tr h="49971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Quota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10</a:t>
                      </a:r>
                      <a:r>
                        <a:rPr lang="en-US" sz="2300" baseline="0" dirty="0" smtClean="0"/>
                        <a:t> GB (default)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50 GB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</a:tr>
              <a:tr h="49971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Purge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Never</a:t>
                      </a:r>
                      <a:r>
                        <a:rPr lang="en-US" sz="2300" baseline="0" dirty="0" smtClean="0"/>
                        <a:t> Purged and always </a:t>
                      </a:r>
                      <a:r>
                        <a:rPr lang="en-US" sz="2300" dirty="0" smtClean="0"/>
                        <a:t>backed up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aseline="0" dirty="0" smtClean="0"/>
                        <a:t> Never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</a:tr>
              <a:tr h="123217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Access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Full access to the user, read and execute for the group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Full</a:t>
                      </a:r>
                      <a:r>
                        <a:rPr lang="en-US" sz="2300" baseline="0" dirty="0" smtClean="0"/>
                        <a:t> access to user and group.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0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Directory Structure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70368"/>
              </p:ext>
            </p:extLst>
          </p:nvPr>
        </p:nvGraphicFramePr>
        <p:xfrm>
          <a:off x="127001" y="949833"/>
          <a:ext cx="8750299" cy="5087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9061"/>
                <a:gridCol w="2577227"/>
                <a:gridCol w="2123144"/>
                <a:gridCol w="2380867"/>
              </a:tblGrid>
              <a:tr h="86251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Member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World Work</a:t>
                      </a:r>
                      <a:endParaRPr lang="en-US" sz="2400" dirty="0"/>
                    </a:p>
                  </a:txBody>
                  <a:tcPr/>
                </a:tc>
              </a:tr>
              <a:tr h="123217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Description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Scratch</a:t>
                      </a:r>
                      <a:r>
                        <a:rPr lang="en-US" sz="2300" baseline="0" dirty="0" smtClean="0"/>
                        <a:t> area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aseline="0" dirty="0" smtClean="0"/>
                        <a:t>Scratch Area for Sharing data within a project 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Scratch Area for sharing data between projects.</a:t>
                      </a:r>
                      <a:endParaRPr lang="en-US" sz="2300" dirty="0"/>
                    </a:p>
                  </a:txBody>
                  <a:tcPr/>
                </a:tc>
              </a:tr>
              <a:tr h="49971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Location 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$MEMBERWORK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$PROJWORK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$WORLDWORK</a:t>
                      </a:r>
                      <a:endParaRPr lang="en-US" sz="2300" dirty="0"/>
                    </a:p>
                  </a:txBody>
                  <a:tcPr/>
                </a:tc>
              </a:tr>
              <a:tr h="49971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Quota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10 TB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100 TB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10TB</a:t>
                      </a:r>
                      <a:endParaRPr lang="en-US" sz="2300" dirty="0"/>
                    </a:p>
                  </a:txBody>
                  <a:tcPr/>
                </a:tc>
              </a:tr>
              <a:tr h="499714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Purge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14 days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90 days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14 days</a:t>
                      </a:r>
                      <a:endParaRPr lang="en-US" sz="2300" dirty="0"/>
                    </a:p>
                  </a:txBody>
                  <a:tcPr/>
                </a:tc>
              </a:tr>
              <a:tr h="123217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Access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May alter permissions</a:t>
                      </a:r>
                      <a:r>
                        <a:rPr lang="en-US" sz="2300" baseline="0" dirty="0" smtClean="0"/>
                        <a:t> to share with project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All project</a:t>
                      </a:r>
                      <a:r>
                        <a:rPr lang="en-US" sz="2300" baseline="0" dirty="0" smtClean="0"/>
                        <a:t> members have access</a:t>
                      </a:r>
                      <a:endParaRPr lang="en-US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All OLCF users can</a:t>
                      </a:r>
                      <a:r>
                        <a:rPr lang="en-US" sz="2300" baseline="0" dirty="0" smtClean="0"/>
                        <a:t> access </a:t>
                      </a:r>
                      <a:endParaRPr lang="en-US" sz="23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05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Data at the OLCF</a:t>
            </a:r>
            <a:endParaRPr lang="en-US" dirty="0"/>
          </a:p>
        </p:txBody>
      </p:sp>
      <p:pic>
        <p:nvPicPr>
          <p:cNvPr id="4" name="Content Placeholder 3" descr="olcf-data-arch-2015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42" r="-15842"/>
          <a:stretch>
            <a:fillRect/>
          </a:stretch>
        </p:blipFill>
        <p:spPr>
          <a:xfrm>
            <a:off x="-1490761" y="795685"/>
            <a:ext cx="12226869" cy="5935315"/>
          </a:xfrm>
        </p:spPr>
      </p:pic>
    </p:spTree>
    <p:extLst>
      <p:ext uri="{BB962C8B-B14F-4D97-AF65-F5344CB8AC3E}">
        <p14:creationId xmlns:p14="http://schemas.microsoft.com/office/powerpoint/2010/main" val="28226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Data Transfer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Interactive </a:t>
            </a:r>
            <a:r>
              <a:rPr lang="en-US" dirty="0" err="1" smtClean="0"/>
              <a:t>dtn</a:t>
            </a:r>
            <a:endParaRPr lang="en-US" dirty="0" smtClean="0"/>
          </a:p>
          <a:p>
            <a:r>
              <a:rPr lang="en-US" dirty="0"/>
              <a:t>8</a:t>
            </a:r>
            <a:r>
              <a:rPr lang="en-US" dirty="0" smtClean="0"/>
              <a:t> Batch schedulable  </a:t>
            </a:r>
            <a:r>
              <a:rPr lang="en-US" dirty="0" err="1" smtClean="0"/>
              <a:t>dtn</a:t>
            </a:r>
            <a:endParaRPr lang="en-US" dirty="0" smtClean="0"/>
          </a:p>
          <a:p>
            <a:r>
              <a:rPr lang="en-US" dirty="0"/>
              <a:t>7</a:t>
            </a:r>
            <a:r>
              <a:rPr lang="en-US" dirty="0" smtClean="0"/>
              <a:t> Batch scheduled </a:t>
            </a:r>
            <a:r>
              <a:rPr lang="en-US" dirty="0" err="1" smtClean="0"/>
              <a:t>dtn</a:t>
            </a:r>
            <a:r>
              <a:rPr lang="en-US" dirty="0" smtClean="0"/>
              <a:t> dedicated just for HSI transfers to/from the </a:t>
            </a:r>
            <a:r>
              <a:rPr lang="en-US" dirty="0" err="1" smtClean="0"/>
              <a:t>hpss</a:t>
            </a:r>
            <a:r>
              <a:rPr lang="en-US" dirty="0" smtClean="0"/>
              <a:t>. Triggered only from the Titan Login nodes for HSI (not HTAR)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Moving to/from the HPSS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36985"/>
            <a:ext cx="8642640" cy="4195415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file to the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hpss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err="1"/>
              <a:t>hsi</a:t>
            </a:r>
            <a:r>
              <a:rPr lang="en-US" dirty="0"/>
              <a:t> put </a:t>
            </a:r>
            <a:r>
              <a:rPr lang="en-US" dirty="0" err="1"/>
              <a:t>file.txt</a:t>
            </a:r>
            <a:endParaRPr lang="en-US" dirty="0"/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file from the HPSS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get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file.txt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https://www.olcf.ornl.gov/kb_articles/transferring-data-with-hsi-and-htar/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/>
              <a:t>Files over 1TB in size get RAIT- This is like having two copies on tape, so data is not lost in a tape failure, however it takes up less space than two copy.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20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Moving to/from the HPSS archive</a:t>
            </a:r>
            <a:endParaRPr lang="en-US" dirty="0"/>
          </a:p>
        </p:txBody>
      </p:sp>
      <p:pic>
        <p:nvPicPr>
          <p:cNvPr id="4" name="Content Placeholder 3" descr="rates_large_afte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" b="-7411"/>
          <a:stretch/>
        </p:blipFill>
        <p:spPr>
          <a:xfrm>
            <a:off x="201613" y="1066800"/>
            <a:ext cx="864235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5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11125" y="152400"/>
            <a:ext cx="8229600" cy="496888"/>
          </a:xfrm>
        </p:spPr>
        <p:txBody>
          <a:bodyPr/>
          <a:lstStyle/>
          <a:p>
            <a:pPr eaLnBrk="1" hangingPunct="1"/>
            <a:r>
              <a:rPr lang="en-US">
                <a:latin typeface="Arial Black" charset="0"/>
              </a:rPr>
              <a:t>Batch DTN Example </a:t>
            </a:r>
          </a:p>
        </p:txBody>
      </p:sp>
      <p:pic>
        <p:nvPicPr>
          <p:cNvPr id="5" name="Picture 3" descr="HPC_flo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542130"/>
            <a:ext cx="2921000" cy="449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696913"/>
            <a:ext cx="6492875" cy="27559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You can script data transfers as part of your workflow.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</a:rPr>
              <a:t>How to Cross submit jobs:</a:t>
            </a: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The Key is </a:t>
            </a:r>
            <a:r>
              <a:rPr lang="en-US" i="1" dirty="0" smtClean="0"/>
              <a:t>-</a:t>
            </a:r>
            <a:r>
              <a:rPr lang="en-US" i="1" dirty="0"/>
              <a:t>q host </a:t>
            </a:r>
            <a:r>
              <a:rPr lang="en-US" i="1" dirty="0" err="1"/>
              <a:t>script.pbs</a:t>
            </a:r>
            <a:r>
              <a:rPr lang="en-US" i="1" dirty="0"/>
              <a:t> </a:t>
            </a:r>
            <a:r>
              <a:rPr lang="en-US" dirty="0"/>
              <a:t>which will submit the file </a:t>
            </a:r>
            <a:r>
              <a:rPr lang="en-US" dirty="0" err="1"/>
              <a:t>script.pbs</a:t>
            </a:r>
            <a:r>
              <a:rPr lang="en-US" dirty="0"/>
              <a:t> to the batch queue on the specified host. </a:t>
            </a:r>
            <a:endParaRPr lang="en-US" dirty="0" smtClean="0"/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  <a:hlinkClick r:id="rId3"/>
              </a:rPr>
              <a:t>https://www.olcf.ornl.gov/kb_articles/cross-system-batch-submission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cs"/>
                <a:hlinkClick r:id="rId3"/>
              </a:rPr>
              <a:t>/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ToolsPresentation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63343-7F9D-46A0-9CB9-7E5EB4795DFA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DataToolsPresentation.potx</Template>
  <TotalTime>14940</TotalTime>
  <Words>763</Words>
  <Application>Microsoft Office PowerPoint</Application>
  <PresentationFormat>On-screen Show (4:3)</PresentationFormat>
  <Paragraphs>208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DataToolsPresentation</vt:lpstr>
      <vt:lpstr>Tools Available for Transferring Large Data Sets Over the WAN </vt:lpstr>
      <vt:lpstr>Data Management Users Guide</vt:lpstr>
      <vt:lpstr>Network File Service</vt:lpstr>
      <vt:lpstr>Directory Structure </vt:lpstr>
      <vt:lpstr>Data at the OLCF</vt:lpstr>
      <vt:lpstr>Data Transfer Nodes</vt:lpstr>
      <vt:lpstr>Moving to/from the HPSS archive</vt:lpstr>
      <vt:lpstr>Moving to/from the HPSS archive</vt:lpstr>
      <vt:lpstr>Batch DTN Example </vt:lpstr>
      <vt:lpstr>Data Transfer Tools</vt:lpstr>
      <vt:lpstr>Tool Availability </vt:lpstr>
      <vt:lpstr>Does the tool handle failure?</vt:lpstr>
      <vt:lpstr>Authentication</vt:lpstr>
      <vt:lpstr>Data Validation</vt:lpstr>
      <vt:lpstr>Data Transfer Software</vt:lpstr>
      <vt:lpstr>Transfer to NERSC</vt:lpstr>
      <vt:lpstr>Speed: Data Size and Structure</vt:lpstr>
      <vt:lpstr>Other Considerations</vt:lpstr>
      <vt:lpstr>Questions/Feedback</vt:lpstr>
    </vt:vector>
  </TitlesOfParts>
  <Company>OLCF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OLCF Data Transfer Tools</dc:title>
  <dc:creator>Chris Fuson</dc:creator>
  <cp:lastModifiedBy>Ray, Sherry E.</cp:lastModifiedBy>
  <cp:revision>137</cp:revision>
  <dcterms:created xsi:type="dcterms:W3CDTF">2014-05-13T12:38:57Z</dcterms:created>
  <dcterms:modified xsi:type="dcterms:W3CDTF">2015-06-19T18:18:28Z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