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50"/>
  </p:notesMasterIdLst>
  <p:handoutMasterIdLst>
    <p:handoutMasterId r:id="rId51"/>
  </p:handoutMasterIdLst>
  <p:sldIdLst>
    <p:sldId id="256" r:id="rId5"/>
    <p:sldId id="308" r:id="rId6"/>
    <p:sldId id="258" r:id="rId7"/>
    <p:sldId id="259" r:id="rId8"/>
    <p:sldId id="288" r:id="rId9"/>
    <p:sldId id="286" r:id="rId10"/>
    <p:sldId id="285" r:id="rId11"/>
    <p:sldId id="287" r:id="rId12"/>
    <p:sldId id="257" r:id="rId13"/>
    <p:sldId id="284" r:id="rId14"/>
    <p:sldId id="289" r:id="rId15"/>
    <p:sldId id="261" r:id="rId16"/>
    <p:sldId id="279" r:id="rId17"/>
    <p:sldId id="280" r:id="rId18"/>
    <p:sldId id="281" r:id="rId19"/>
    <p:sldId id="282" r:id="rId20"/>
    <p:sldId id="262" r:id="rId21"/>
    <p:sldId id="263" r:id="rId22"/>
    <p:sldId id="290" r:id="rId23"/>
    <p:sldId id="303" r:id="rId24"/>
    <p:sldId id="291" r:id="rId25"/>
    <p:sldId id="264" r:id="rId26"/>
    <p:sldId id="265" r:id="rId27"/>
    <p:sldId id="293" r:id="rId28"/>
    <p:sldId id="267" r:id="rId29"/>
    <p:sldId id="294" r:id="rId30"/>
    <p:sldId id="295" r:id="rId31"/>
    <p:sldId id="268" r:id="rId32"/>
    <p:sldId id="269" r:id="rId33"/>
    <p:sldId id="297" r:id="rId34"/>
    <p:sldId id="270" r:id="rId35"/>
    <p:sldId id="272" r:id="rId36"/>
    <p:sldId id="271" r:id="rId37"/>
    <p:sldId id="273" r:id="rId38"/>
    <p:sldId id="298" r:id="rId39"/>
    <p:sldId id="300" r:id="rId40"/>
    <p:sldId id="274" r:id="rId41"/>
    <p:sldId id="301" r:id="rId42"/>
    <p:sldId id="275" r:id="rId43"/>
    <p:sldId id="302" r:id="rId44"/>
    <p:sldId id="276" r:id="rId45"/>
    <p:sldId id="304" r:id="rId46"/>
    <p:sldId id="277" r:id="rId47"/>
    <p:sldId id="305" r:id="rId48"/>
    <p:sldId id="307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636FF"/>
    <a:srgbClr val="535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 showGuides="1">
      <p:cViewPr>
        <p:scale>
          <a:sx n="108" d="100"/>
          <a:sy n="108" d="100"/>
        </p:scale>
        <p:origin x="-288" y="-72"/>
      </p:cViewPr>
      <p:guideLst>
        <p:guide orient="horz" pos="161"/>
        <p:guide pos="1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89502-9086-AB44-A1B1-4D08A3EEBCE3}" type="datetime1">
              <a:rPr lang="en-US" smtClean="0"/>
              <a:t>6/26/2014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Intro MPI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D71C-4651-604E-81A4-9A0396942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3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C61ED-B2C4-5D42-9349-E08D8F40DD55}" type="datetime1">
              <a:rPr lang="en-US" smtClean="0"/>
              <a:t>6/26/2014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Intro MPI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FAE12-6B0D-9148-AE99-F172FB9F3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730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FAE12-6B0D-9148-AE99-F172FB9F32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FAE12-6B0D-9148-AE99-F172FB9F32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FAE12-6B0D-9148-AE99-F172FB9F32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2" t="1250" r="2014"/>
          <a:stretch/>
        </p:blipFill>
        <p:spPr>
          <a:xfrm>
            <a:off x="5794218" y="-4386"/>
            <a:ext cx="3360737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1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047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444752"/>
            <a:ext cx="4198258" cy="42757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t="1250" r="1844"/>
          <a:stretch/>
        </p:blipFill>
        <p:spPr>
          <a:xfrm>
            <a:off x="5791201" y="0"/>
            <a:ext cx="3365146" cy="677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49002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0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1281120"/>
          </a:xfrm>
        </p:spPr>
        <p:txBody>
          <a:bodyPr/>
          <a:lstStyle/>
          <a:p>
            <a:r>
              <a:rPr lang="en-US" dirty="0" smtClean="0"/>
              <a:t>Crash Course In Message Passing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2322061"/>
            <a:ext cx="3692976" cy="7571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Adam Simpson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NCCS User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ssistance</a:t>
            </a:r>
          </a:p>
        </p:txBody>
      </p:sp>
    </p:spTree>
    <p:extLst>
      <p:ext uri="{BB962C8B-B14F-4D97-AF65-F5344CB8AC3E}">
        <p14:creationId xmlns:p14="http://schemas.microsoft.com/office/powerpoint/2010/main" val="8768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What about Threads and Accelerators?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MPI complements shared memory models</a:t>
            </a:r>
          </a:p>
          <a:p>
            <a:r>
              <a:rPr lang="en-US" dirty="0" smtClean="0"/>
              <a:t>Hybrid method</a:t>
            </a:r>
          </a:p>
          <a:p>
            <a:pPr lvl="1"/>
            <a:r>
              <a:rPr lang="en-US" dirty="0" smtClean="0"/>
              <a:t>MPI between nodes, threads/</a:t>
            </a:r>
            <a:r>
              <a:rPr lang="en-US" dirty="0"/>
              <a:t>a</a:t>
            </a:r>
            <a:r>
              <a:rPr lang="en-US" dirty="0" smtClean="0"/>
              <a:t>ccelerators on node</a:t>
            </a:r>
          </a:p>
          <a:p>
            <a:r>
              <a:rPr lang="en-US" dirty="0"/>
              <a:t>A</a:t>
            </a:r>
            <a:r>
              <a:rPr lang="en-US" dirty="0" smtClean="0"/>
              <a:t>ccelerator support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 accelerator memory addresses to MPI functions</a:t>
            </a:r>
            <a:endParaRPr lang="en-US" dirty="0"/>
          </a:p>
          <a:p>
            <a:pPr lvl="1"/>
            <a:r>
              <a:rPr lang="en-US" dirty="0" smtClean="0"/>
              <a:t>DMA from interconnect to GPU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MPI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MPI consists of hundreds of functions</a:t>
            </a:r>
          </a:p>
          <a:p>
            <a:r>
              <a:rPr lang="en-US" dirty="0" smtClean="0"/>
              <a:t>Most users will only use a handful</a:t>
            </a:r>
          </a:p>
          <a:p>
            <a:r>
              <a:rPr lang="en-US" dirty="0" smtClean="0"/>
              <a:t>All functions prefixed with </a:t>
            </a:r>
            <a:r>
              <a:rPr lang="en-US" dirty="0" smtClean="0">
                <a:solidFill>
                  <a:schemeClr val="accent1"/>
                </a:solidFill>
              </a:rPr>
              <a:t>MPI_</a:t>
            </a:r>
          </a:p>
          <a:p>
            <a:r>
              <a:rPr lang="en-US" dirty="0" smtClean="0"/>
              <a:t>C functions return integer error</a:t>
            </a:r>
          </a:p>
          <a:p>
            <a:pPr lvl="1"/>
            <a:r>
              <a:rPr lang="en-US" dirty="0" smtClean="0">
                <a:solidFill>
                  <a:srgbClr val="DE762D"/>
                </a:solidFill>
              </a:rPr>
              <a:t>MPI_SUCCESS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if no error</a:t>
            </a:r>
            <a:endParaRPr lang="en-US" dirty="0" smtClean="0"/>
          </a:p>
          <a:p>
            <a:r>
              <a:rPr lang="en-US" dirty="0" smtClean="0"/>
              <a:t>Fortran subroutines take integer error as last argument</a:t>
            </a:r>
          </a:p>
          <a:p>
            <a:pPr lvl="1"/>
            <a:r>
              <a:rPr lang="en-US" dirty="0" smtClean="0">
                <a:solidFill>
                  <a:srgbClr val="DE762D"/>
                </a:solidFill>
              </a:rPr>
              <a:t>MPI_SUCCESS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if no 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More terminology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Communicator</a:t>
            </a:r>
          </a:p>
          <a:p>
            <a:pPr lvl="1"/>
            <a:r>
              <a:rPr lang="en-US" dirty="0" smtClean="0"/>
              <a:t>An object that represents a group of processes than can communicate with each other</a:t>
            </a:r>
          </a:p>
          <a:p>
            <a:pPr lvl="1"/>
            <a:r>
              <a:rPr lang="en-US" dirty="0" err="1" smtClean="0">
                <a:solidFill>
                  <a:srgbClr val="0070B9"/>
                </a:solidFill>
              </a:rPr>
              <a:t>MPI_Comm</a:t>
            </a:r>
            <a:r>
              <a:rPr lang="en-US" dirty="0" smtClean="0">
                <a:solidFill>
                  <a:srgbClr val="0070B9"/>
                </a:solidFill>
              </a:rPr>
              <a:t>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Predefined communicator: </a:t>
            </a:r>
            <a:r>
              <a:rPr lang="en-US" dirty="0" smtClean="0">
                <a:solidFill>
                  <a:schemeClr val="accent3"/>
                </a:solidFill>
              </a:rPr>
              <a:t>MPI_COMM_WORLD</a:t>
            </a:r>
          </a:p>
          <a:p>
            <a:r>
              <a:rPr lang="en-US" dirty="0" smtClean="0"/>
              <a:t>Rank</a:t>
            </a:r>
          </a:p>
          <a:p>
            <a:pPr lvl="1"/>
            <a:r>
              <a:rPr lang="en-US" dirty="0" smtClean="0"/>
              <a:t>Within a communicator each process is given a unique integer ID</a:t>
            </a:r>
          </a:p>
          <a:p>
            <a:pPr lvl="1"/>
            <a:r>
              <a:rPr lang="en-US" dirty="0" smtClean="0"/>
              <a:t>Ranks start at 0 and are incremented contiguously</a:t>
            </a:r>
          </a:p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The total number of ranks in a communicator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MPI_Init</a:t>
            </a:r>
            <a:r>
              <a:rPr lang="en-US" dirty="0" smtClean="0">
                <a:latin typeface="Consolas"/>
                <a:cs typeface="Consolas"/>
              </a:rPr>
              <a:t>( </a:t>
            </a:r>
            <a:r>
              <a:rPr lang="en-US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*</a:t>
            </a:r>
            <a:r>
              <a:rPr lang="en-US" dirty="0" err="1" smtClean="0">
                <a:latin typeface="Consolas"/>
                <a:cs typeface="Consolas"/>
              </a:rPr>
              <a:t>argc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smtClean="0">
                <a:solidFill>
                  <a:srgbClr val="0070B9"/>
                </a:solidFill>
                <a:latin typeface="Consolas"/>
                <a:cs typeface="Consolas"/>
              </a:rPr>
              <a:t>char</a:t>
            </a:r>
            <a:r>
              <a:rPr lang="en-US" dirty="0" smtClean="0">
                <a:latin typeface="Consolas"/>
                <a:cs typeface="Consolas"/>
              </a:rPr>
              <a:t> ***</a:t>
            </a:r>
            <a:r>
              <a:rPr lang="en-US" dirty="0" err="1" smtClean="0">
                <a:latin typeface="Consolas"/>
                <a:cs typeface="Consolas"/>
              </a:rPr>
              <a:t>argv</a:t>
            </a:r>
            <a:r>
              <a:rPr lang="en-US" dirty="0" smtClean="0">
                <a:latin typeface="Consolas"/>
                <a:cs typeface="Consolas"/>
              </a:rPr>
              <a:t> 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a</a:t>
            </a:r>
            <a:r>
              <a:rPr lang="en-US" dirty="0" err="1" smtClean="0">
                <a:latin typeface="Consolas"/>
                <a:cs typeface="Consolas"/>
              </a:rPr>
              <a:t>rgc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/>
              <a:t>Pointer to the number of arguments</a:t>
            </a:r>
          </a:p>
          <a:p>
            <a:r>
              <a:rPr lang="en-US" dirty="0" err="1">
                <a:latin typeface="Consolas"/>
                <a:cs typeface="Consolas"/>
              </a:rPr>
              <a:t>a</a:t>
            </a:r>
            <a:r>
              <a:rPr lang="en-US" dirty="0" err="1" smtClean="0">
                <a:latin typeface="Consolas"/>
                <a:cs typeface="Consolas"/>
              </a:rPr>
              <a:t>rgv</a:t>
            </a:r>
            <a:endParaRPr lang="en-US" dirty="0" smtClean="0">
              <a:latin typeface="Consolas"/>
              <a:cs typeface="Consolas"/>
            </a:endParaRPr>
          </a:p>
          <a:p>
            <a:pPr lvl="1"/>
            <a:r>
              <a:rPr lang="en-US" dirty="0" smtClean="0"/>
              <a:t>Pointer to argument vector</a:t>
            </a:r>
          </a:p>
          <a:p>
            <a:endParaRPr lang="en-US" dirty="0"/>
          </a:p>
          <a:p>
            <a:r>
              <a:rPr lang="en-US" dirty="0" smtClean="0"/>
              <a:t>Initializes MPI environment</a:t>
            </a:r>
          </a:p>
          <a:p>
            <a:r>
              <a:rPr lang="en-US" dirty="0" smtClean="0"/>
              <a:t>Must be called before any other MPI call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90432" cy="419541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MPI_Finalize</a:t>
            </a:r>
            <a:r>
              <a:rPr lang="en-US" dirty="0" smtClean="0">
                <a:latin typeface="Consolas"/>
                <a:cs typeface="Consolas"/>
              </a:rPr>
              <a:t>( </a:t>
            </a:r>
            <a:r>
              <a:rPr lang="en-US" dirty="0" smtClean="0">
                <a:solidFill>
                  <a:srgbClr val="0070B9"/>
                </a:solidFill>
                <a:latin typeface="Consolas"/>
                <a:cs typeface="Consolas"/>
              </a:rPr>
              <a:t>void </a:t>
            </a:r>
            <a:r>
              <a:rPr lang="en-US" dirty="0" smtClean="0">
                <a:latin typeface="Consolas"/>
                <a:cs typeface="Consolas"/>
              </a:rPr>
              <a:t>)</a:t>
            </a:r>
            <a:endParaRPr lang="en-US" dirty="0">
              <a:latin typeface="Consolas"/>
              <a:cs typeface="Consolas"/>
            </a:endParaRPr>
          </a:p>
          <a:p>
            <a:endParaRPr lang="en-US" dirty="0" smtClean="0"/>
          </a:p>
          <a:p>
            <a:r>
              <a:rPr lang="en-US" dirty="0" smtClean="0"/>
              <a:t>Cleans up MPI environment</a:t>
            </a:r>
          </a:p>
          <a:p>
            <a:r>
              <a:rPr lang="en-US" dirty="0" smtClean="0"/>
              <a:t>Call right before exiting program</a:t>
            </a:r>
          </a:p>
          <a:p>
            <a:r>
              <a:rPr lang="en-US" dirty="0" smtClean="0"/>
              <a:t>Calling MPI functions after </a:t>
            </a:r>
            <a:r>
              <a:rPr lang="en-US" dirty="0" err="1" smtClean="0"/>
              <a:t>MPI_Finalize</a:t>
            </a:r>
            <a:r>
              <a:rPr lang="en-US" dirty="0" smtClean="0"/>
              <a:t> is undefined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MPI_Comm_rank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comm</a:t>
            </a:r>
            <a:r>
              <a:rPr lang="en-US" dirty="0" smtClean="0">
                <a:latin typeface="Consolas"/>
                <a:cs typeface="Consolas"/>
              </a:rPr>
              <a:t>, </a:t>
            </a:r>
            <a:r>
              <a:rPr lang="en-US" dirty="0" err="1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*</a:t>
            </a:r>
            <a:r>
              <a:rPr lang="en-US" dirty="0" smtClean="0">
                <a:latin typeface="Consolas"/>
                <a:cs typeface="Consolas"/>
              </a:rPr>
              <a:t>rank)</a:t>
            </a:r>
          </a:p>
          <a:p>
            <a:r>
              <a:rPr lang="en-US" dirty="0" err="1" smtClean="0">
                <a:latin typeface="Consolas"/>
                <a:cs typeface="Consolas"/>
              </a:rPr>
              <a:t>comm</a:t>
            </a:r>
            <a:r>
              <a:rPr lang="en-US" dirty="0" smtClean="0">
                <a:latin typeface="+mn-lt"/>
                <a:cs typeface="Consolas"/>
              </a:rPr>
              <a:t> is an MPI communicator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Usually </a:t>
            </a:r>
            <a:r>
              <a:rPr lang="en-US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</a:p>
          <a:p>
            <a:r>
              <a:rPr lang="en-US" dirty="0" smtClean="0">
                <a:latin typeface="Consolas"/>
                <a:cs typeface="Consolas"/>
              </a:rPr>
              <a:t>rank 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will be set to the rank of the calling process in the communicator of </a:t>
            </a:r>
            <a:r>
              <a:rPr lang="en-US" dirty="0" err="1" smtClean="0">
                <a:latin typeface="Consolas"/>
                <a:cs typeface="Consolas"/>
              </a:rPr>
              <a:t>comm</a:t>
            </a:r>
            <a:endParaRPr lang="en-US" dirty="0" smtClean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Basic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MPI_Comm_size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err="1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dirty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comm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*size)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err="1">
                <a:latin typeface="Consolas"/>
                <a:cs typeface="Consolas"/>
              </a:rPr>
              <a:t>comm</a:t>
            </a:r>
            <a:r>
              <a:rPr lang="en-US" dirty="0">
                <a:cs typeface="Consolas"/>
              </a:rPr>
              <a:t> is an MPI communicator</a:t>
            </a:r>
          </a:p>
          <a:p>
            <a:pPr lvl="1"/>
            <a:r>
              <a:rPr lang="en-US" dirty="0">
                <a:cs typeface="Consolas"/>
              </a:rPr>
              <a:t>Usually </a:t>
            </a:r>
            <a:r>
              <a:rPr lang="en-US" dirty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</a:p>
          <a:p>
            <a:r>
              <a:rPr lang="en-US" dirty="0">
                <a:latin typeface="Consolas"/>
                <a:cs typeface="Consolas"/>
              </a:rPr>
              <a:t>s</a:t>
            </a:r>
            <a:r>
              <a:rPr lang="en-US" dirty="0" smtClean="0">
                <a:latin typeface="Consolas"/>
                <a:cs typeface="Consolas"/>
              </a:rPr>
              <a:t>ize 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will </a:t>
            </a:r>
            <a:r>
              <a:rPr lang="en-US" dirty="0">
                <a:latin typeface="+mn-lt"/>
                <a:cs typeface="Consolas"/>
              </a:rPr>
              <a:t>be set to the </a:t>
            </a:r>
            <a:r>
              <a:rPr lang="en-US" dirty="0" smtClean="0">
                <a:latin typeface="+mn-lt"/>
                <a:cs typeface="Consolas"/>
              </a:rPr>
              <a:t>number of ranks in </a:t>
            </a:r>
            <a:r>
              <a:rPr lang="en-US" dirty="0">
                <a:latin typeface="+mn-lt"/>
                <a:cs typeface="Consolas"/>
              </a:rPr>
              <a:t>the </a:t>
            </a:r>
            <a:r>
              <a:rPr lang="en-US" dirty="0" smtClean="0">
                <a:latin typeface="+mn-lt"/>
                <a:cs typeface="Consolas"/>
              </a:rPr>
              <a:t>communicator </a:t>
            </a:r>
            <a:r>
              <a:rPr lang="en-US" dirty="0" err="1" smtClean="0">
                <a:latin typeface="Consolas"/>
                <a:cs typeface="Consolas"/>
              </a:rPr>
              <a:t>comm</a:t>
            </a:r>
            <a:endParaRPr lang="en-US" dirty="0">
              <a:latin typeface="Consolas"/>
              <a:cs typeface="Consolas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4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Hello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MPI_COMM_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948085"/>
            <a:ext cx="8642640" cy="4195415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#include </a:t>
            </a:r>
            <a:r>
              <a:rPr lang="en-US" sz="1400" dirty="0" smtClean="0">
                <a:latin typeface="Consolas"/>
                <a:cs typeface="Consolas"/>
              </a:rPr>
              <a:t>“</a:t>
            </a:r>
            <a:r>
              <a:rPr lang="en-US" sz="1400" dirty="0" err="1" smtClean="0">
                <a:latin typeface="Consolas"/>
                <a:cs typeface="Consolas"/>
              </a:rPr>
              <a:t>stdio.h</a:t>
            </a:r>
            <a:r>
              <a:rPr lang="en-US" sz="1400" dirty="0" smtClean="0">
                <a:latin typeface="Consolas"/>
                <a:cs typeface="Consolas"/>
              </a:rPr>
              <a:t>”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#include </a:t>
            </a:r>
            <a:r>
              <a:rPr lang="en-US" sz="1400" dirty="0" smtClean="0">
                <a:latin typeface="Consolas"/>
                <a:cs typeface="Consolas"/>
              </a:rPr>
              <a:t>“</a:t>
            </a:r>
            <a:r>
              <a:rPr lang="en-US" sz="1400" dirty="0" err="1" smtClean="0">
                <a:latin typeface="Consolas"/>
                <a:cs typeface="Consolas"/>
              </a:rPr>
              <a:t>mpi.h</a:t>
            </a:r>
            <a:r>
              <a:rPr lang="en-US" sz="1400" dirty="0" smtClean="0">
                <a:latin typeface="Consolas"/>
                <a:cs typeface="Consolas"/>
              </a:rPr>
              <a:t>”</a:t>
            </a:r>
          </a:p>
          <a:p>
            <a:pPr marL="0" indent="0">
              <a:lnSpc>
                <a:spcPct val="60000"/>
              </a:lnSpc>
              <a:buNone/>
            </a:pPr>
            <a:endParaRPr lang="en-US" sz="800" dirty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400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sz="14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main(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char</a:t>
            </a:r>
            <a:r>
              <a:rPr lang="en-US" sz="1400" dirty="0" smtClean="0">
                <a:latin typeface="Consolas"/>
                <a:cs typeface="Consolas"/>
              </a:rPr>
              <a:t> **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rank, size;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MPI_Init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60000"/>
              </a:lnSpc>
              <a:buNone/>
            </a:pP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MPI_Comm_rank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&amp;rank);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MPI_Comm_size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&amp;size);</a:t>
            </a:r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solidFill>
                  <a:schemeClr val="accent5"/>
                </a:solidFill>
                <a:latin typeface="Consolas"/>
                <a:cs typeface="Consolas"/>
              </a:rPr>
              <a:t>printf</a:t>
            </a:r>
            <a:r>
              <a:rPr lang="en-US" sz="1400" dirty="0" smtClean="0">
                <a:latin typeface="Consolas"/>
                <a:cs typeface="Consolas"/>
              </a:rPr>
              <a:t>(“Hello from rank %d of %d total \n”, rank, size);</a:t>
            </a:r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MPI_Finalize</a:t>
            </a:r>
            <a:r>
              <a:rPr lang="en-US" sz="14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return</a:t>
            </a:r>
            <a:r>
              <a:rPr lang="en-US" sz="1400" dirty="0" smtClean="0">
                <a:latin typeface="Consolas"/>
                <a:cs typeface="Consolas"/>
              </a:rPr>
              <a:t> 0;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}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Hello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MPI_COMM_</a:t>
            </a:r>
            <a:r>
              <a:rPr lang="en-US" dirty="0"/>
              <a:t>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8" y="1443385"/>
            <a:ext cx="9006332" cy="4195415"/>
          </a:xfrm>
        </p:spPr>
        <p:txBody>
          <a:bodyPr/>
          <a:lstStyle/>
          <a:p>
            <a:r>
              <a:rPr lang="en-US" dirty="0" smtClean="0"/>
              <a:t>Compile</a:t>
            </a:r>
          </a:p>
          <a:p>
            <a:pPr lvl="1"/>
            <a:r>
              <a:rPr lang="en-US" dirty="0" err="1" smtClean="0">
                <a:latin typeface="Consolas"/>
                <a:cs typeface="Consolas"/>
              </a:rPr>
              <a:t>mpicc</a:t>
            </a:r>
            <a:r>
              <a:rPr lang="en-US" dirty="0"/>
              <a:t> </a:t>
            </a:r>
            <a:r>
              <a:rPr lang="en-US" dirty="0" smtClean="0"/>
              <a:t>wrapper used to link in libraries and includes</a:t>
            </a:r>
          </a:p>
          <a:p>
            <a:pPr lvl="2"/>
            <a:r>
              <a:rPr lang="en-US" dirty="0" smtClean="0"/>
              <a:t>On a Cray system us </a:t>
            </a:r>
            <a:r>
              <a:rPr lang="en-US" dirty="0" smtClean="0">
                <a:latin typeface="Consolas"/>
                <a:cs typeface="Consolas"/>
              </a:rPr>
              <a:t>cc</a:t>
            </a:r>
            <a:r>
              <a:rPr lang="en-US" dirty="0" smtClean="0"/>
              <a:t> instead</a:t>
            </a:r>
          </a:p>
          <a:p>
            <a:pPr lvl="1"/>
            <a:r>
              <a:rPr lang="en-US" dirty="0" smtClean="0"/>
              <a:t>Uses standard C compiler, such as </a:t>
            </a:r>
            <a:r>
              <a:rPr lang="en-US" dirty="0" err="1" smtClean="0">
                <a:latin typeface="Consolas"/>
                <a:cs typeface="Consolas"/>
              </a:rPr>
              <a:t>gcc</a:t>
            </a:r>
            <a:r>
              <a:rPr lang="en-US" dirty="0" smtClean="0"/>
              <a:t>, under the hood</a:t>
            </a:r>
          </a:p>
          <a:p>
            <a:pPr lvl="1"/>
            <a:endParaRPr lang="en-US" dirty="0" smtClean="0">
              <a:latin typeface="Consolas"/>
              <a:cs typeface="Consolas"/>
            </a:endParaRP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$ cc </a:t>
            </a:r>
            <a:r>
              <a:rPr lang="en-US" dirty="0" err="1" smtClean="0">
                <a:latin typeface="Consolas"/>
                <a:cs typeface="Consolas"/>
              </a:rPr>
              <a:t>hello_mpi.c</a:t>
            </a:r>
            <a:r>
              <a:rPr lang="en-US" dirty="0" smtClean="0">
                <a:latin typeface="Consolas"/>
                <a:cs typeface="Consolas"/>
              </a:rPr>
              <a:t> –o </a:t>
            </a:r>
            <a:r>
              <a:rPr lang="en-US" dirty="0" err="1" smtClean="0">
                <a:latin typeface="Consolas"/>
                <a:cs typeface="Consolas"/>
              </a:rPr>
              <a:t>hello.exe</a:t>
            </a:r>
            <a:endParaRPr lang="en-US" dirty="0">
              <a:latin typeface="Consolas"/>
              <a:cs typeface="Consolas"/>
            </a:endParaRPr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Hello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MPI_COMM_</a:t>
            </a:r>
            <a:r>
              <a:rPr lang="en-US" dirty="0"/>
              <a:t>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8" y="1443385"/>
            <a:ext cx="9006332" cy="4195415"/>
          </a:xfrm>
        </p:spPr>
        <p:txBody>
          <a:bodyPr/>
          <a:lstStyle/>
          <a:p>
            <a:r>
              <a:rPr lang="en-US" dirty="0"/>
              <a:t>Run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mpirun</a:t>
            </a:r>
            <a:r>
              <a:rPr lang="en-US" dirty="0">
                <a:latin typeface="Consolas"/>
                <a:cs typeface="Consolas"/>
              </a:rPr>
              <a:t> –n # .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a.out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/>
              <a:t>launches </a:t>
            </a:r>
            <a:r>
              <a:rPr lang="en-US" dirty="0">
                <a:latin typeface="Consolas"/>
                <a:cs typeface="Consolas"/>
              </a:rPr>
              <a:t>#</a:t>
            </a:r>
            <a:r>
              <a:rPr lang="en-US" dirty="0"/>
              <a:t> copies of </a:t>
            </a:r>
            <a:r>
              <a:rPr lang="en-US" dirty="0" err="1" smtClean="0">
                <a:latin typeface="Consolas"/>
                <a:cs typeface="Consolas"/>
              </a:rPr>
              <a:t>a.out</a:t>
            </a:r>
            <a:endParaRPr lang="en-US" dirty="0" smtClean="0">
              <a:latin typeface="Consolas"/>
              <a:cs typeface="Consolas"/>
            </a:endParaRPr>
          </a:p>
          <a:p>
            <a:pPr lvl="2"/>
            <a:r>
              <a:rPr lang="en-US" dirty="0" smtClean="0">
                <a:latin typeface="+mn-lt"/>
                <a:cs typeface="Consolas"/>
              </a:rPr>
              <a:t>On a Cray system use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–n # ./</a:t>
            </a:r>
            <a:r>
              <a:rPr lang="en-US" dirty="0" err="1" smtClean="0">
                <a:latin typeface="Consolas"/>
                <a:cs typeface="Consolas"/>
              </a:rPr>
              <a:t>a.out</a:t>
            </a:r>
            <a:endParaRPr lang="en-US" dirty="0">
              <a:latin typeface="Consolas"/>
              <a:cs typeface="Consolas"/>
            </a:endParaRPr>
          </a:p>
          <a:p>
            <a:pPr lvl="2"/>
            <a:r>
              <a:rPr lang="en-US" dirty="0" smtClean="0"/>
              <a:t>Ability </a:t>
            </a:r>
            <a:r>
              <a:rPr lang="en-US" dirty="0"/>
              <a:t>to control </a:t>
            </a:r>
            <a:r>
              <a:rPr lang="en-US" dirty="0" smtClean="0"/>
              <a:t>mapping of </a:t>
            </a:r>
            <a:r>
              <a:rPr lang="en-US" dirty="0"/>
              <a:t>processes onto hardware</a:t>
            </a:r>
          </a:p>
          <a:p>
            <a:pPr lvl="1"/>
            <a:endParaRPr lang="en-US" dirty="0"/>
          </a:p>
          <a:p>
            <a:pPr marL="0" indent="-49212">
              <a:buNone/>
            </a:pPr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–</a:t>
            </a:r>
            <a:r>
              <a:rPr lang="en-US" dirty="0">
                <a:latin typeface="Consolas"/>
                <a:cs typeface="Consolas"/>
              </a:rPr>
              <a:t>n </a:t>
            </a:r>
            <a:r>
              <a:rPr lang="en-US" dirty="0" smtClean="0">
                <a:latin typeface="Consolas"/>
                <a:cs typeface="Consolas"/>
              </a:rPr>
              <a:t>3 </a:t>
            </a:r>
            <a:r>
              <a:rPr lang="en-US" dirty="0">
                <a:latin typeface="Consolas"/>
                <a:cs typeface="Consolas"/>
              </a:rPr>
              <a:t>./</a:t>
            </a:r>
            <a:r>
              <a:rPr lang="en-US" dirty="0" err="1" smtClean="0">
                <a:latin typeface="Consolas"/>
                <a:cs typeface="Consolas"/>
              </a:rPr>
              <a:t>hello.exe</a:t>
            </a:r>
            <a:endParaRPr lang="en-US" dirty="0" smtClean="0">
              <a:latin typeface="Consolas"/>
              <a:cs typeface="Consolas"/>
            </a:endParaRP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Hello from rank 0 of 3 total</a:t>
            </a: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Hello from rank 2 of 3 total</a:t>
            </a: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Hello from rank 1 of 3 total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Interactive job on 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54" y="1067130"/>
            <a:ext cx="9441115" cy="967047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 smtClean="0">
                <a:latin typeface="Consolas"/>
                <a:cs typeface="Consolas"/>
              </a:rPr>
              <a:t>$ </a:t>
            </a:r>
            <a:r>
              <a:rPr lang="en-US" sz="2500" dirty="0" err="1" smtClean="0">
                <a:latin typeface="Consolas"/>
                <a:cs typeface="Consolas"/>
              </a:rPr>
              <a:t>qsub</a:t>
            </a:r>
            <a:r>
              <a:rPr lang="en-US" sz="2500" dirty="0" smtClean="0">
                <a:latin typeface="Consolas"/>
                <a:cs typeface="Consolas"/>
              </a:rPr>
              <a:t> </a:t>
            </a:r>
            <a:r>
              <a:rPr lang="en-US" sz="2500" dirty="0">
                <a:latin typeface="Consolas"/>
                <a:cs typeface="Consolas"/>
              </a:rPr>
              <a:t>-I -AUT-NTNLEDU -</a:t>
            </a:r>
            <a:r>
              <a:rPr lang="en-US" sz="2500" dirty="0" err="1">
                <a:latin typeface="Consolas"/>
                <a:cs typeface="Consolas"/>
              </a:rPr>
              <a:t>lwalltime</a:t>
            </a:r>
            <a:r>
              <a:rPr lang="en-US" sz="2500" dirty="0">
                <a:latin typeface="Consolas"/>
                <a:cs typeface="Consolas"/>
              </a:rPr>
              <a:t>=</a:t>
            </a:r>
            <a:r>
              <a:rPr lang="en-US" sz="2500" dirty="0" smtClean="0">
                <a:latin typeface="Consolas"/>
                <a:cs typeface="Consolas"/>
              </a:rPr>
              <a:t>02:00</a:t>
            </a:r>
            <a:r>
              <a:rPr lang="en-US" sz="2500" dirty="0">
                <a:latin typeface="Consolas"/>
                <a:cs typeface="Consolas"/>
              </a:rPr>
              <a:t>:00,size</a:t>
            </a:r>
            <a:r>
              <a:rPr lang="en-US" sz="2500" dirty="0" smtClean="0">
                <a:latin typeface="Consolas"/>
                <a:cs typeface="Consolas"/>
              </a:rPr>
              <a:t>=16</a:t>
            </a:r>
          </a:p>
          <a:p>
            <a:pPr marL="0" indent="0">
              <a:buNone/>
            </a:pPr>
            <a:r>
              <a:rPr lang="en-US" sz="2500" dirty="0" smtClean="0">
                <a:latin typeface="Consolas"/>
                <a:cs typeface="Consolas"/>
              </a:rPr>
              <a:t>$ module swap </a:t>
            </a:r>
            <a:r>
              <a:rPr lang="en-US" sz="2500" dirty="0" err="1" smtClean="0">
                <a:latin typeface="Consolas"/>
                <a:cs typeface="Consolas"/>
              </a:rPr>
              <a:t>PrgEnv</a:t>
            </a:r>
            <a:r>
              <a:rPr lang="en-US" sz="2500" dirty="0" err="1">
                <a:latin typeface="Consolas"/>
                <a:cs typeface="Consolas"/>
              </a:rPr>
              <a:t>-cray</a:t>
            </a:r>
            <a:r>
              <a:rPr lang="en-US" sz="2500" dirty="0">
                <a:latin typeface="Consolas"/>
                <a:cs typeface="Consolas"/>
              </a:rPr>
              <a:t> </a:t>
            </a:r>
            <a:r>
              <a:rPr lang="en-US" sz="2500" dirty="0" err="1">
                <a:latin typeface="Consolas"/>
                <a:cs typeface="Consolas"/>
              </a:rPr>
              <a:t>PrgEnv</a:t>
            </a:r>
            <a:r>
              <a:rPr lang="en-US" sz="2500" dirty="0">
                <a:latin typeface="Consolas"/>
                <a:cs typeface="Consolas"/>
              </a:rPr>
              <a:t>-gnu</a:t>
            </a:r>
            <a:endParaRPr lang="en-US" sz="2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500" dirty="0" smtClean="0">
                <a:latin typeface="Consolas"/>
                <a:cs typeface="Consolas"/>
              </a:rPr>
              <a:t>$ cd </a:t>
            </a:r>
            <a:r>
              <a:rPr lang="en-US" sz="2500" dirty="0">
                <a:latin typeface="Consolas"/>
                <a:cs typeface="Consolas"/>
              </a:rPr>
              <a:t>/</a:t>
            </a:r>
            <a:r>
              <a:rPr lang="en-US" sz="2500" dirty="0" err="1">
                <a:latin typeface="Consolas"/>
                <a:cs typeface="Consolas"/>
              </a:rPr>
              <a:t>lustre</a:t>
            </a:r>
            <a:r>
              <a:rPr lang="en-US" sz="2500" dirty="0">
                <a:latin typeface="Consolas"/>
                <a:cs typeface="Consolas"/>
              </a:rPr>
              <a:t>/medusa/$USER</a:t>
            </a:r>
            <a:endParaRPr lang="en-US" sz="2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500" dirty="0">
                <a:latin typeface="Consolas"/>
                <a:cs typeface="Consolas"/>
              </a:rPr>
              <a:t>	</a:t>
            </a:r>
            <a:endParaRPr lang="en-US" sz="25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500" dirty="0" smtClean="0">
                <a:latin typeface="Consolas"/>
                <a:cs typeface="Consolas"/>
              </a:rPr>
              <a:t>Once in the interactive job you may submit MPI jobs using </a:t>
            </a:r>
            <a:r>
              <a:rPr lang="en-US" sz="2500" dirty="0" err="1" smtClean="0">
                <a:latin typeface="Consolas"/>
                <a:cs typeface="Consolas"/>
              </a:rPr>
              <a:t>aprun</a:t>
            </a:r>
            <a:endParaRPr lang="en-US" sz="2500" dirty="0" smtClean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Hello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MPI_COMM_</a:t>
            </a:r>
            <a:r>
              <a:rPr lang="en-US" dirty="0"/>
              <a:t>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8" y="1443385"/>
            <a:ext cx="9006332" cy="4195415"/>
          </a:xfrm>
        </p:spPr>
        <p:txBody>
          <a:bodyPr/>
          <a:lstStyle/>
          <a:p>
            <a:r>
              <a:rPr lang="en-US" dirty="0"/>
              <a:t>Run</a:t>
            </a:r>
          </a:p>
          <a:p>
            <a:pPr lvl="1"/>
            <a:r>
              <a:rPr lang="en-US" dirty="0" err="1">
                <a:latin typeface="Consolas"/>
                <a:cs typeface="Consolas"/>
              </a:rPr>
              <a:t>mpirun</a:t>
            </a:r>
            <a:r>
              <a:rPr lang="en-US" dirty="0">
                <a:latin typeface="Consolas"/>
                <a:cs typeface="Consolas"/>
              </a:rPr>
              <a:t> –n # .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a.out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/>
              <a:t>launches </a:t>
            </a:r>
            <a:r>
              <a:rPr lang="en-US" dirty="0">
                <a:latin typeface="Consolas"/>
                <a:cs typeface="Consolas"/>
              </a:rPr>
              <a:t>#</a:t>
            </a:r>
            <a:r>
              <a:rPr lang="en-US" dirty="0"/>
              <a:t> copies of </a:t>
            </a:r>
            <a:r>
              <a:rPr lang="en-US" dirty="0" err="1" smtClean="0">
                <a:latin typeface="Consolas"/>
                <a:cs typeface="Consolas"/>
              </a:rPr>
              <a:t>a.out</a:t>
            </a:r>
            <a:endParaRPr lang="en-US" dirty="0" smtClean="0">
              <a:latin typeface="Consolas"/>
              <a:cs typeface="Consolas"/>
            </a:endParaRPr>
          </a:p>
          <a:p>
            <a:pPr lvl="2"/>
            <a:r>
              <a:rPr lang="en-US" dirty="0" smtClean="0">
                <a:latin typeface="+mn-lt"/>
                <a:cs typeface="Consolas"/>
              </a:rPr>
              <a:t>On a Cray system use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–n # ./</a:t>
            </a:r>
            <a:r>
              <a:rPr lang="en-US" dirty="0" err="1" smtClean="0">
                <a:latin typeface="Consolas"/>
                <a:cs typeface="Consolas"/>
              </a:rPr>
              <a:t>a.out</a:t>
            </a:r>
            <a:endParaRPr lang="en-US" dirty="0">
              <a:latin typeface="Consolas"/>
              <a:cs typeface="Consolas"/>
            </a:endParaRPr>
          </a:p>
          <a:p>
            <a:pPr lvl="2"/>
            <a:r>
              <a:rPr lang="en-US" dirty="0" smtClean="0"/>
              <a:t>Ability </a:t>
            </a:r>
            <a:r>
              <a:rPr lang="en-US" dirty="0"/>
              <a:t>to control </a:t>
            </a:r>
            <a:r>
              <a:rPr lang="en-US" dirty="0" smtClean="0"/>
              <a:t>mapping of </a:t>
            </a:r>
            <a:r>
              <a:rPr lang="en-US" dirty="0"/>
              <a:t>processes onto hardware</a:t>
            </a:r>
          </a:p>
          <a:p>
            <a:pPr lvl="1"/>
            <a:endParaRPr lang="en-US" dirty="0"/>
          </a:p>
          <a:p>
            <a:pPr marL="0" indent="-49212">
              <a:buNone/>
            </a:pPr>
            <a:r>
              <a:rPr lang="en-US" dirty="0">
                <a:latin typeface="Consolas"/>
                <a:cs typeface="Consolas"/>
              </a:rPr>
              <a:t>$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–</a:t>
            </a:r>
            <a:r>
              <a:rPr lang="en-US" dirty="0">
                <a:latin typeface="Consolas"/>
                <a:cs typeface="Consolas"/>
              </a:rPr>
              <a:t>n </a:t>
            </a:r>
            <a:r>
              <a:rPr lang="en-US" dirty="0" smtClean="0">
                <a:latin typeface="Consolas"/>
                <a:cs typeface="Consolas"/>
              </a:rPr>
              <a:t>3 </a:t>
            </a:r>
            <a:r>
              <a:rPr lang="en-US" dirty="0">
                <a:latin typeface="Consolas"/>
                <a:cs typeface="Consolas"/>
              </a:rPr>
              <a:t>./</a:t>
            </a:r>
            <a:r>
              <a:rPr lang="en-US" dirty="0" err="1" smtClean="0">
                <a:latin typeface="Consolas"/>
                <a:cs typeface="Consolas"/>
              </a:rPr>
              <a:t>hello.exe</a:t>
            </a:r>
            <a:endParaRPr lang="en-US" dirty="0" smtClean="0">
              <a:latin typeface="Consolas"/>
              <a:cs typeface="Consolas"/>
            </a:endParaRP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Hello from rank 0 of 3 total</a:t>
            </a: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Hello from rank 2 of 3 total</a:t>
            </a:r>
          </a:p>
          <a:p>
            <a:pPr marL="0" indent="-49212">
              <a:buNone/>
            </a:pPr>
            <a:r>
              <a:rPr lang="en-US" dirty="0" smtClean="0">
                <a:latin typeface="Consolas"/>
                <a:cs typeface="Consolas"/>
              </a:rPr>
              <a:t>Hello from rank 1 of 3 total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870161" y="4293027"/>
            <a:ext cx="600016" cy="144010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2392" y="4823066"/>
            <a:ext cx="166028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rgbClr val="0070B9"/>
                </a:solidFill>
              </a:rPr>
              <a:t>Note the order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err="1" smtClean="0"/>
              <a:t>MPI_Datatype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MPI functions require a </a:t>
            </a:r>
            <a:r>
              <a:rPr lang="en-US" dirty="0" err="1" smtClean="0"/>
              <a:t>datatype</a:t>
            </a:r>
            <a:endParaRPr lang="en-US" dirty="0"/>
          </a:p>
          <a:p>
            <a:pPr lvl="1"/>
            <a:r>
              <a:rPr lang="en-US" dirty="0" smtClean="0"/>
              <a:t>Not all </a:t>
            </a:r>
            <a:r>
              <a:rPr lang="en-US" dirty="0" err="1" smtClean="0"/>
              <a:t>datatypes</a:t>
            </a:r>
            <a:r>
              <a:rPr lang="en-US" dirty="0" smtClean="0"/>
              <a:t> are contiguous in memory</a:t>
            </a:r>
          </a:p>
          <a:p>
            <a:pPr lvl="1"/>
            <a:r>
              <a:rPr lang="en-US" dirty="0" smtClean="0"/>
              <a:t>User defined </a:t>
            </a:r>
            <a:r>
              <a:rPr lang="en-US" dirty="0" err="1" smtClean="0"/>
              <a:t>datatypes</a:t>
            </a:r>
            <a:r>
              <a:rPr lang="en-US" dirty="0" smtClean="0"/>
              <a:t> possible</a:t>
            </a:r>
          </a:p>
          <a:p>
            <a:r>
              <a:rPr lang="en-US" dirty="0" smtClean="0"/>
              <a:t>Built in types for all intrinsic C types</a:t>
            </a:r>
          </a:p>
          <a:p>
            <a:pPr lvl="1"/>
            <a:r>
              <a:rPr lang="en-US" dirty="0" smtClean="0">
                <a:solidFill>
                  <a:srgbClr val="DE762D"/>
                </a:solidFill>
              </a:rPr>
              <a:t>MPI_INT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E762D"/>
                </a:solidFill>
              </a:rPr>
              <a:t>MPI_FLOAT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E762D"/>
                </a:solidFill>
              </a:rPr>
              <a:t>MPI_DOUBLE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Built </a:t>
            </a:r>
            <a:r>
              <a:rPr lang="en-US" dirty="0"/>
              <a:t>in types for all intrinsic </a:t>
            </a:r>
            <a:r>
              <a:rPr lang="en-US" dirty="0" smtClean="0"/>
              <a:t>Fortran </a:t>
            </a:r>
            <a:r>
              <a:rPr lang="en-US" dirty="0"/>
              <a:t>types</a:t>
            </a:r>
          </a:p>
          <a:p>
            <a:pPr lvl="1"/>
            <a:r>
              <a:rPr lang="en-US" dirty="0" smtClean="0">
                <a:solidFill>
                  <a:srgbClr val="DE762D"/>
                </a:solidFill>
              </a:rPr>
              <a:t>MPI_INTEGER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E762D"/>
                </a:solidFill>
              </a:rPr>
              <a:t>MPI_REAL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DE762D"/>
                </a:solidFill>
              </a:rPr>
              <a:t>MPI_COMPLEX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739632" cy="4195415"/>
          </a:xfrm>
        </p:spPr>
        <p:txBody>
          <a:bodyPr/>
          <a:lstStyle/>
          <a:p>
            <a:r>
              <a:rPr lang="en-US" dirty="0" smtClean="0"/>
              <a:t>Point to Point routines</a:t>
            </a:r>
          </a:p>
          <a:p>
            <a:pPr lvl="1"/>
            <a:r>
              <a:rPr lang="en-US" dirty="0" smtClean="0"/>
              <a:t>Involves two and only two processes</a:t>
            </a:r>
          </a:p>
          <a:p>
            <a:pPr lvl="1"/>
            <a:r>
              <a:rPr lang="en-US" dirty="0" smtClean="0"/>
              <a:t>One process explicitly initiates send operation</a:t>
            </a:r>
          </a:p>
          <a:p>
            <a:pPr lvl="1"/>
            <a:r>
              <a:rPr lang="en-US" dirty="0" smtClean="0"/>
              <a:t>One process explicitly initiates receive operation</a:t>
            </a:r>
          </a:p>
          <a:p>
            <a:pPr lvl="1"/>
            <a:r>
              <a:rPr lang="en-US" dirty="0" smtClean="0"/>
              <a:t>Several send/receive flavors available</a:t>
            </a:r>
          </a:p>
          <a:p>
            <a:pPr lvl="2"/>
            <a:r>
              <a:rPr lang="en-US" dirty="0" smtClean="0"/>
              <a:t>Blocking/non-blocking</a:t>
            </a:r>
          </a:p>
          <a:p>
            <a:pPr lvl="2"/>
            <a:r>
              <a:rPr lang="en-US" dirty="0" smtClean="0"/>
              <a:t>Buffered/non-buffered</a:t>
            </a:r>
          </a:p>
          <a:p>
            <a:pPr lvl="2"/>
            <a:r>
              <a:rPr lang="en-US" dirty="0" smtClean="0"/>
              <a:t>Combined send-receive</a:t>
            </a:r>
          </a:p>
          <a:p>
            <a:pPr lvl="1"/>
            <a:r>
              <a:rPr lang="en-US" dirty="0" smtClean="0"/>
              <a:t>Basis </a:t>
            </a:r>
            <a:r>
              <a:rPr lang="en-US" dirty="0"/>
              <a:t>for more complicated </a:t>
            </a:r>
            <a:r>
              <a:rPr lang="en-US" dirty="0" smtClean="0"/>
              <a:t>messaging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40075"/>
            <a:ext cx="8853932" cy="15411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>
                <a:latin typeface="Consolas"/>
                <a:cs typeface="Consolas"/>
              </a:rPr>
              <a:t>MPI_Send</a:t>
            </a:r>
            <a:r>
              <a:rPr lang="en-US" sz="2200" dirty="0"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void</a:t>
            </a:r>
            <a:r>
              <a:rPr lang="en-US" sz="2200" dirty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count,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datatype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dest</a:t>
            </a:r>
            <a:r>
              <a:rPr lang="en-US" sz="22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tag,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200" y="2520890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send buffer</a:t>
            </a:r>
          </a:p>
          <a:p>
            <a:r>
              <a:rPr lang="en-US" sz="2000" b="1" dirty="0">
                <a:latin typeface="Consolas"/>
                <a:cs typeface="Consolas"/>
              </a:rPr>
              <a:t>count</a:t>
            </a:r>
          </a:p>
          <a:p>
            <a:pPr lvl="1"/>
            <a:r>
              <a:rPr lang="en-US" sz="2000" dirty="0">
                <a:cs typeface="Consolas"/>
              </a:rPr>
              <a:t>Number of elements </a:t>
            </a:r>
            <a:r>
              <a:rPr lang="en-US" sz="2000" dirty="0" smtClean="0">
                <a:cs typeface="Consolas"/>
              </a:rPr>
              <a:t>to send</a:t>
            </a:r>
            <a:endParaRPr lang="en-US" sz="2000" dirty="0"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datatype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send </a:t>
            </a:r>
            <a:r>
              <a:rPr lang="en-US" sz="2000" dirty="0">
                <a:cs typeface="Consolas"/>
              </a:rPr>
              <a:t>buffer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dest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Rank of destination</a:t>
            </a:r>
          </a:p>
          <a:p>
            <a:r>
              <a:rPr lang="en-US" sz="2000" b="1" dirty="0">
                <a:latin typeface="Consolas"/>
                <a:cs typeface="Consolas"/>
              </a:rPr>
              <a:t>tag</a:t>
            </a:r>
          </a:p>
          <a:p>
            <a:pPr lvl="1"/>
            <a:r>
              <a:rPr lang="en-US" sz="2000" dirty="0">
                <a:cs typeface="Consolas"/>
              </a:rPr>
              <a:t>Integer tag used by receiver to identify message</a:t>
            </a:r>
          </a:p>
          <a:p>
            <a:r>
              <a:rPr lang="en-US" sz="2000" b="1" dirty="0" err="1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4050" y="5081916"/>
            <a:ext cx="8642640" cy="41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Consolas"/>
              </a:rPr>
              <a:t>Returns after send buffer is ready to reuse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Message may not be delivered on destination rank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840075"/>
            <a:ext cx="8853932" cy="14014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MPI_Recv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void</a:t>
            </a:r>
            <a:r>
              <a:rPr lang="en-US" sz="2200" dirty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count,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datatype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source,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tag,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MPI_Status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status) </a:t>
            </a:r>
          </a:p>
          <a:p>
            <a:pPr lvl="1"/>
            <a:endParaRPr lang="en-US" sz="1000" dirty="0" smtClean="0">
              <a:latin typeface="Consolas"/>
              <a:cs typeface="Consolas"/>
            </a:endParaRPr>
          </a:p>
          <a:p>
            <a:pPr lvl="1"/>
            <a:endParaRPr lang="en-US" sz="1000" dirty="0" smtClean="0"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2520890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</a:t>
            </a:r>
            <a:r>
              <a:rPr lang="en-US" sz="2000" dirty="0" smtClean="0">
                <a:cs typeface="Consolas"/>
              </a:rPr>
              <a:t>receive buffer</a:t>
            </a:r>
            <a:endParaRPr lang="en-US" sz="2000" dirty="0">
              <a:cs typeface="Consolas"/>
            </a:endParaRPr>
          </a:p>
          <a:p>
            <a:r>
              <a:rPr lang="en-US" sz="2000" b="1" dirty="0">
                <a:latin typeface="Consolas"/>
                <a:cs typeface="Consolas"/>
              </a:rPr>
              <a:t>c</a:t>
            </a:r>
            <a:r>
              <a:rPr lang="en-US" sz="2000" b="1" dirty="0" smtClean="0">
                <a:latin typeface="Consolas"/>
                <a:cs typeface="Consolas"/>
              </a:rPr>
              <a:t>ount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Maximum number </a:t>
            </a:r>
            <a:r>
              <a:rPr lang="en-US" sz="2000" dirty="0">
                <a:cs typeface="Consolas"/>
              </a:rPr>
              <a:t>of elements </a:t>
            </a:r>
            <a:r>
              <a:rPr lang="en-US" sz="2000" dirty="0" smtClean="0">
                <a:cs typeface="Consolas"/>
              </a:rPr>
              <a:t>that can be received</a:t>
            </a:r>
            <a:endParaRPr lang="en-US" sz="2000" dirty="0"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datatype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receive buffer</a:t>
            </a:r>
            <a:endParaRPr lang="en-US" sz="2000" dirty="0"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pPr lvl="8"/>
            <a:r>
              <a:rPr lang="en-US" sz="2000" dirty="0" smtClean="0">
                <a:latin typeface="Consolas"/>
                <a:cs typeface="Consolas"/>
              </a:rPr>
              <a:t>       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r>
              <a:rPr lang="en-US" sz="2000" b="1" dirty="0" smtClean="0">
                <a:latin typeface="Consolas"/>
                <a:cs typeface="Consolas"/>
              </a:rPr>
              <a:t>source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Rank of </a:t>
            </a:r>
            <a:r>
              <a:rPr lang="en-US" sz="2000" dirty="0" smtClean="0">
                <a:cs typeface="Consolas"/>
              </a:rPr>
              <a:t>source</a:t>
            </a:r>
            <a:endParaRPr lang="en-US" sz="2000" dirty="0">
              <a:cs typeface="Consolas"/>
            </a:endParaRPr>
          </a:p>
          <a:p>
            <a:r>
              <a:rPr lang="en-US" sz="2000" b="1" dirty="0">
                <a:latin typeface="Consolas"/>
                <a:cs typeface="Consolas"/>
              </a:rPr>
              <a:t>tag</a:t>
            </a:r>
          </a:p>
          <a:p>
            <a:pPr lvl="1"/>
            <a:r>
              <a:rPr lang="en-US" sz="2000" dirty="0">
                <a:cs typeface="Consolas"/>
              </a:rPr>
              <a:t>Integer tag </a:t>
            </a:r>
            <a:r>
              <a:rPr lang="en-US" sz="2000" dirty="0" smtClean="0">
                <a:cs typeface="Consolas"/>
              </a:rPr>
              <a:t>used to </a:t>
            </a:r>
            <a:r>
              <a:rPr lang="en-US" sz="2000" dirty="0">
                <a:cs typeface="Consolas"/>
              </a:rPr>
              <a:t>identify message</a:t>
            </a:r>
          </a:p>
          <a:p>
            <a:r>
              <a:rPr lang="en-US" sz="2000" b="1" dirty="0" err="1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</a:p>
          <a:p>
            <a:r>
              <a:rPr lang="en-US" sz="2000" b="1" dirty="0" smtClean="0">
                <a:latin typeface="Consolas"/>
                <a:cs typeface="Consolas"/>
              </a:rPr>
              <a:t>status</a:t>
            </a:r>
          </a:p>
          <a:p>
            <a:pPr lvl="1"/>
            <a:r>
              <a:rPr lang="en-US" sz="2000" dirty="0" err="1" smtClean="0">
                <a:cs typeface="Consolas"/>
              </a:rPr>
              <a:t>Struct</a:t>
            </a:r>
            <a:r>
              <a:rPr lang="en-US" sz="2000" dirty="0" smtClean="0">
                <a:cs typeface="Consolas"/>
              </a:rPr>
              <a:t> containing information on received message </a:t>
            </a:r>
            <a:endParaRPr lang="en-US" sz="2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4050" y="5756994"/>
            <a:ext cx="8642640" cy="41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Consolas"/>
              </a:rPr>
              <a:t>Returns after receive buffer is ready to reuse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Point: try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168" y="798070"/>
            <a:ext cx="8642640" cy="4195415"/>
          </a:xfrm>
        </p:spPr>
        <p:txBody>
          <a:bodyPr/>
          <a:lstStyle/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solidFill>
                  <a:schemeClr val="accent3"/>
                </a:solidFill>
                <a:latin typeface="Consolas"/>
                <a:cs typeface="Consolas"/>
              </a:rPr>
              <a:t>#include </a:t>
            </a:r>
            <a:r>
              <a:rPr lang="en-US" sz="1200" dirty="0" smtClean="0">
                <a:latin typeface="Consolas"/>
                <a:cs typeface="Consolas"/>
              </a:rPr>
              <a:t>“</a:t>
            </a:r>
            <a:r>
              <a:rPr lang="en-US" sz="1200" dirty="0" err="1" smtClean="0">
                <a:latin typeface="Consolas"/>
                <a:cs typeface="Consolas"/>
              </a:rPr>
              <a:t>mpi.h</a:t>
            </a:r>
            <a:r>
              <a:rPr lang="en-US" sz="1200" dirty="0" smtClean="0">
                <a:latin typeface="Consolas"/>
                <a:cs typeface="Consolas"/>
              </a:rPr>
              <a:t>”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200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sz="1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main(</a:t>
            </a:r>
            <a:r>
              <a:rPr lang="en-US" sz="1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200" dirty="0" err="1" smtClean="0">
                <a:latin typeface="Consolas"/>
                <a:cs typeface="Consolas"/>
              </a:rPr>
              <a:t>argc</a:t>
            </a:r>
            <a:r>
              <a:rPr lang="en-US" sz="1200" dirty="0" smtClean="0">
                <a:latin typeface="Consolas"/>
                <a:cs typeface="Consolas"/>
              </a:rPr>
              <a:t>, </a:t>
            </a:r>
            <a:r>
              <a:rPr lang="en-US" sz="1200" dirty="0" smtClean="0">
                <a:solidFill>
                  <a:srgbClr val="0070B9"/>
                </a:solidFill>
                <a:latin typeface="Consolas"/>
                <a:cs typeface="Consolas"/>
              </a:rPr>
              <a:t>char</a:t>
            </a:r>
            <a:r>
              <a:rPr lang="en-US" sz="1200" dirty="0" smtClean="0">
                <a:latin typeface="Consolas"/>
                <a:cs typeface="Consolas"/>
              </a:rPr>
              <a:t> **</a:t>
            </a:r>
            <a:r>
              <a:rPr lang="en-US" sz="1200" dirty="0" err="1" smtClean="0">
                <a:latin typeface="Consolas"/>
                <a:cs typeface="Consolas"/>
              </a:rPr>
              <a:t>argv</a:t>
            </a:r>
            <a:r>
              <a:rPr lang="en-US" sz="1200" dirty="0" smtClean="0">
                <a:latin typeface="Consolas"/>
                <a:cs typeface="Consolas"/>
              </a:rPr>
              <a:t>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{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rank, </a:t>
            </a:r>
            <a:r>
              <a:rPr lang="en-US" sz="1200" dirty="0" err="1" smtClean="0">
                <a:latin typeface="Consolas"/>
                <a:cs typeface="Consolas"/>
              </a:rPr>
              <a:t>other_rank</a:t>
            </a:r>
            <a:r>
              <a:rPr lang="en-US" sz="1200" dirty="0" smtClean="0">
                <a:latin typeface="Consolas"/>
                <a:cs typeface="Consolas"/>
              </a:rPr>
              <a:t>, </a:t>
            </a:r>
            <a:r>
              <a:rPr lang="en-US" sz="1200" dirty="0" err="1" smtClean="0">
                <a:latin typeface="Consolas"/>
                <a:cs typeface="Consolas"/>
              </a:rPr>
              <a:t>send_buff</a:t>
            </a:r>
            <a:r>
              <a:rPr lang="en-US" sz="1200" dirty="0" smtClean="0">
                <a:latin typeface="Consolas"/>
                <a:cs typeface="Consolas"/>
              </a:rPr>
              <a:t>, </a:t>
            </a:r>
            <a:r>
              <a:rPr lang="en-US" sz="1200" dirty="0" err="1" smtClean="0">
                <a:latin typeface="Consolas"/>
                <a:cs typeface="Consolas"/>
              </a:rPr>
              <a:t>recv_buff</a:t>
            </a:r>
            <a:r>
              <a:rPr lang="en-US" sz="12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</a:t>
            </a:r>
            <a:r>
              <a:rPr lang="en-US" sz="1200" dirty="0" err="1" smtClean="0">
                <a:solidFill>
                  <a:srgbClr val="0070B9"/>
                </a:solidFill>
                <a:latin typeface="Consolas"/>
                <a:cs typeface="Consolas"/>
              </a:rPr>
              <a:t>MPI_Status</a:t>
            </a:r>
            <a:r>
              <a:rPr lang="en-US" sz="1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status;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tag = 5;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send_buff</a:t>
            </a:r>
            <a:r>
              <a:rPr lang="en-US" sz="1200" dirty="0" smtClean="0">
                <a:latin typeface="Consolas"/>
                <a:cs typeface="Consolas"/>
              </a:rPr>
              <a:t> = 10;</a:t>
            </a:r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</a:t>
            </a:r>
            <a:r>
              <a:rPr lang="en-US" sz="1200" dirty="0" err="1" smtClean="0">
                <a:latin typeface="Consolas"/>
                <a:cs typeface="Consolas"/>
              </a:rPr>
              <a:t>MPI_Init</a:t>
            </a:r>
            <a:r>
              <a:rPr lang="en-US" sz="1200" dirty="0" smtClean="0">
                <a:latin typeface="Consolas"/>
                <a:cs typeface="Consolas"/>
              </a:rPr>
              <a:t>(&amp;</a:t>
            </a:r>
            <a:r>
              <a:rPr lang="en-US" sz="1200" dirty="0" err="1" smtClean="0">
                <a:latin typeface="Consolas"/>
                <a:cs typeface="Consolas"/>
              </a:rPr>
              <a:t>argc</a:t>
            </a:r>
            <a:r>
              <a:rPr lang="en-US" sz="1200" dirty="0" smtClean="0">
                <a:latin typeface="Consolas"/>
                <a:cs typeface="Consolas"/>
              </a:rPr>
              <a:t>, &amp;</a:t>
            </a:r>
            <a:r>
              <a:rPr lang="en-US" sz="1200" dirty="0" err="1" smtClean="0">
                <a:latin typeface="Consolas"/>
                <a:cs typeface="Consolas"/>
              </a:rPr>
              <a:t>argv</a:t>
            </a:r>
            <a:r>
              <a:rPr lang="en-US" sz="12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MPI_Comm_rank</a:t>
            </a:r>
            <a:r>
              <a:rPr lang="en-US" sz="1200" dirty="0" smtClean="0">
                <a:latin typeface="Consolas"/>
                <a:cs typeface="Consolas"/>
              </a:rPr>
              <a:t>(</a:t>
            </a:r>
            <a:r>
              <a:rPr lang="en-US" sz="12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200" dirty="0" smtClean="0">
                <a:latin typeface="Consolas"/>
                <a:cs typeface="Consolas"/>
              </a:rPr>
              <a:t>, &amp;rank);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smtClean="0">
                <a:solidFill>
                  <a:schemeClr val="accent5"/>
                </a:solidFill>
                <a:latin typeface="Consolas"/>
                <a:cs typeface="Consolas"/>
              </a:rPr>
              <a:t>if</a:t>
            </a:r>
            <a:r>
              <a:rPr lang="en-US" sz="1200" dirty="0" smtClean="0">
                <a:latin typeface="Consolas"/>
                <a:cs typeface="Consolas"/>
              </a:rPr>
              <a:t>(rank==0)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    </a:t>
            </a:r>
            <a:r>
              <a:rPr lang="en-US" sz="1200" dirty="0" err="1" smtClean="0">
                <a:latin typeface="Consolas"/>
                <a:cs typeface="Consolas"/>
              </a:rPr>
              <a:t>other_rank</a:t>
            </a:r>
            <a:r>
              <a:rPr lang="en-US" sz="1200" dirty="0" smtClean="0">
                <a:latin typeface="Consolas"/>
                <a:cs typeface="Consolas"/>
              </a:rPr>
              <a:t> = 1;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</a:t>
            </a:r>
            <a:r>
              <a:rPr lang="en-US" sz="1200" dirty="0" smtClean="0">
                <a:solidFill>
                  <a:srgbClr val="A03123"/>
                </a:solidFill>
                <a:latin typeface="Consolas"/>
                <a:cs typeface="Consolas"/>
              </a:rPr>
              <a:t>else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    </a:t>
            </a:r>
            <a:r>
              <a:rPr lang="en-US" sz="1200" dirty="0" err="1" smtClean="0">
                <a:latin typeface="Consolas"/>
                <a:cs typeface="Consolas"/>
              </a:rPr>
              <a:t>other_rank</a:t>
            </a:r>
            <a:r>
              <a:rPr lang="en-US" sz="1200" dirty="0" smtClean="0">
                <a:latin typeface="Consolas"/>
                <a:cs typeface="Consolas"/>
              </a:rPr>
              <a:t> = 0;</a:t>
            </a:r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MPI_Recv</a:t>
            </a:r>
            <a:r>
              <a:rPr lang="en-US" sz="1200" dirty="0" smtClean="0">
                <a:latin typeface="Consolas"/>
                <a:cs typeface="Consolas"/>
              </a:rPr>
              <a:t>(&amp;</a:t>
            </a:r>
            <a:r>
              <a:rPr lang="en-US" sz="1200" dirty="0" err="1" smtClean="0">
                <a:latin typeface="Consolas"/>
                <a:cs typeface="Consolas"/>
              </a:rPr>
              <a:t>recv_buff</a:t>
            </a:r>
            <a:r>
              <a:rPr lang="en-US" sz="1200" dirty="0" smtClean="0">
                <a:latin typeface="Consolas"/>
                <a:cs typeface="Consolas"/>
              </a:rPr>
              <a:t>, 1, </a:t>
            </a:r>
            <a:r>
              <a:rPr lang="en-US" sz="1200" dirty="0" smtClean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200" dirty="0" smtClean="0">
                <a:latin typeface="Consolas"/>
                <a:cs typeface="Consolas"/>
              </a:rPr>
              <a:t>, </a:t>
            </a:r>
            <a:r>
              <a:rPr lang="en-US" sz="1200" dirty="0" err="1" smtClean="0">
                <a:latin typeface="Consolas"/>
                <a:cs typeface="Consolas"/>
              </a:rPr>
              <a:t>other_rank</a:t>
            </a:r>
            <a:r>
              <a:rPr lang="en-US" sz="1200" dirty="0" smtClean="0">
                <a:latin typeface="Consolas"/>
                <a:cs typeface="Consolas"/>
              </a:rPr>
              <a:t>, tag, </a:t>
            </a:r>
            <a:r>
              <a:rPr lang="en-US" sz="12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200" dirty="0" smtClean="0">
                <a:latin typeface="Consolas"/>
                <a:cs typeface="Consolas"/>
              </a:rPr>
              <a:t>, &amp;status);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MPI_Send</a:t>
            </a:r>
            <a:r>
              <a:rPr lang="en-US" sz="1200" dirty="0" smtClean="0">
                <a:latin typeface="Consolas"/>
                <a:cs typeface="Consolas"/>
              </a:rPr>
              <a:t>(&amp;</a:t>
            </a:r>
            <a:r>
              <a:rPr lang="en-US" sz="1200" dirty="0" err="1" smtClean="0">
                <a:latin typeface="Consolas"/>
                <a:cs typeface="Consolas"/>
              </a:rPr>
              <a:t>send_buff</a:t>
            </a:r>
            <a:r>
              <a:rPr lang="en-US" sz="1200" dirty="0" smtClean="0">
                <a:latin typeface="Consolas"/>
                <a:cs typeface="Consolas"/>
              </a:rPr>
              <a:t>, 1, </a:t>
            </a:r>
            <a:r>
              <a:rPr lang="en-US" sz="1200" dirty="0" smtClean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200" dirty="0" smtClean="0">
                <a:latin typeface="Consolas"/>
                <a:cs typeface="Consolas"/>
              </a:rPr>
              <a:t>, </a:t>
            </a:r>
            <a:r>
              <a:rPr lang="en-US" sz="1200" dirty="0" err="1" smtClean="0">
                <a:latin typeface="Consolas"/>
                <a:cs typeface="Consolas"/>
              </a:rPr>
              <a:t>other_rank</a:t>
            </a:r>
            <a:r>
              <a:rPr lang="en-US" sz="1200" dirty="0" smtClean="0">
                <a:latin typeface="Consolas"/>
                <a:cs typeface="Consolas"/>
              </a:rPr>
              <a:t>, tag, </a:t>
            </a:r>
            <a:r>
              <a:rPr lang="en-US" sz="12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2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6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    </a:t>
            </a:r>
            <a:r>
              <a:rPr lang="en-US" sz="1200" dirty="0" err="1" smtClean="0">
                <a:latin typeface="Consolas"/>
                <a:cs typeface="Consolas"/>
              </a:rPr>
              <a:t>MPI_Finalize</a:t>
            </a:r>
            <a:r>
              <a:rPr lang="en-US" sz="12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>
                <a:latin typeface="Consolas"/>
                <a:cs typeface="Consolas"/>
              </a:rPr>
              <a:t> </a:t>
            </a:r>
            <a:r>
              <a:rPr lang="en-US" sz="1200" dirty="0" smtClean="0">
                <a:latin typeface="Consolas"/>
                <a:cs typeface="Consolas"/>
              </a:rPr>
              <a:t>   </a:t>
            </a:r>
            <a:r>
              <a:rPr lang="en-US" sz="1200" dirty="0" smtClean="0">
                <a:solidFill>
                  <a:srgbClr val="A03123"/>
                </a:solidFill>
                <a:latin typeface="Consolas"/>
                <a:cs typeface="Consolas"/>
              </a:rPr>
              <a:t>return</a:t>
            </a:r>
            <a:r>
              <a:rPr lang="en-US" sz="1200" dirty="0" smtClean="0">
                <a:latin typeface="Consolas"/>
                <a:cs typeface="Consolas"/>
              </a:rPr>
              <a:t> 0;</a:t>
            </a:r>
            <a:endParaRPr lang="en-US" sz="1200" dirty="0">
              <a:latin typeface="Consolas"/>
              <a:cs typeface="Consolas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sz="1200" dirty="0" smtClean="0">
                <a:latin typeface="Consolas"/>
                <a:cs typeface="Consolas"/>
              </a:rPr>
              <a:t>}</a:t>
            </a:r>
            <a:endParaRPr lang="en-US" sz="1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228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Point: try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nsolas"/>
              </a:rPr>
              <a:t>Compile</a:t>
            </a:r>
          </a:p>
          <a:p>
            <a:pPr marL="0" indent="-49212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$ cc </a:t>
            </a:r>
            <a:r>
              <a:rPr lang="en-US" dirty="0" err="1" smtClean="0">
                <a:latin typeface="Consolas"/>
                <a:cs typeface="Consolas"/>
              </a:rPr>
              <a:t>dead.c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–o </a:t>
            </a:r>
            <a:r>
              <a:rPr lang="en-US" dirty="0" err="1" smtClean="0">
                <a:latin typeface="Consolas"/>
                <a:cs typeface="Consolas"/>
              </a:rPr>
              <a:t>lock.exe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r>
              <a:rPr lang="en-US" dirty="0" smtClean="0"/>
              <a:t>Run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$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–n 2 ./</a:t>
            </a:r>
            <a:r>
              <a:rPr lang="en-US" dirty="0" err="1" smtClean="0">
                <a:latin typeface="Consolas"/>
                <a:cs typeface="Consolas"/>
              </a:rPr>
              <a:t>lock.exe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…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…</a:t>
            </a: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    …</a:t>
            </a: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   deadlock</a:t>
            </a:r>
            <a:endParaRPr lang="en-US" dirty="0" smtClean="0"/>
          </a:p>
          <a:p>
            <a:pPr marL="346075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Consolas"/>
              </a:rPr>
              <a:t>The problem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Both processes are waiting to receive a message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Neither process ever sends a message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Deadlock as both processes wait forever</a:t>
            </a:r>
          </a:p>
          <a:p>
            <a:pPr lvl="1"/>
            <a:r>
              <a:rPr lang="en-US" dirty="0" smtClean="0">
                <a:latin typeface="+mn-lt"/>
                <a:cs typeface="Consolas"/>
              </a:rPr>
              <a:t>Easier to deadlock than one might think</a:t>
            </a:r>
          </a:p>
          <a:p>
            <a:pPr lvl="2"/>
            <a:r>
              <a:rPr lang="en-US" dirty="0" smtClean="0">
                <a:latin typeface="+mn-lt"/>
                <a:cs typeface="Consolas"/>
              </a:rPr>
              <a:t>Buffering can mask logical deadlocks</a:t>
            </a:r>
            <a:endParaRPr lang="en-US" dirty="0">
              <a:latin typeface="+mn-lt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Point: Fix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168" y="798070"/>
            <a:ext cx="8642640" cy="4195415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#include </a:t>
            </a:r>
            <a:r>
              <a:rPr lang="en-US" sz="1400" dirty="0" smtClean="0">
                <a:latin typeface="Consolas"/>
                <a:cs typeface="Consolas"/>
              </a:rPr>
              <a:t>“</a:t>
            </a:r>
            <a:r>
              <a:rPr lang="en-US" sz="1400" dirty="0" err="1" smtClean="0">
                <a:latin typeface="Consolas"/>
                <a:cs typeface="Consolas"/>
              </a:rPr>
              <a:t>mpi.h</a:t>
            </a:r>
            <a:r>
              <a:rPr lang="en-US" sz="1400" dirty="0" smtClean="0">
                <a:latin typeface="Consolas"/>
                <a:cs typeface="Consolas"/>
              </a:rPr>
              <a:t>”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400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sz="14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main(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char</a:t>
            </a:r>
            <a:r>
              <a:rPr lang="en-US" sz="1400" dirty="0" smtClean="0">
                <a:latin typeface="Consolas"/>
                <a:cs typeface="Consolas"/>
              </a:rPr>
              <a:t> **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rank,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recv_buff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solidFill>
                  <a:schemeClr val="accent1"/>
                </a:solidFill>
                <a:latin typeface="Consolas"/>
                <a:cs typeface="Consolas"/>
              </a:rPr>
              <a:t>MPI_Status</a:t>
            </a:r>
            <a:r>
              <a:rPr lang="en-US" sz="14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status;</a:t>
            </a:r>
          </a:p>
          <a:p>
            <a:pPr marL="0" indent="0">
              <a:lnSpc>
                <a:spcPct val="50000"/>
              </a:lnSpc>
              <a:buNone/>
            </a:pP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MPI_Init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MPI_Comm_rank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&amp;rank);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if</a:t>
            </a:r>
            <a:r>
              <a:rPr lang="en-US" sz="1400" dirty="0" smtClean="0">
                <a:latin typeface="Consolas"/>
                <a:cs typeface="Consolas"/>
              </a:rPr>
              <a:t>(rank==0){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 = 1;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    </a:t>
            </a:r>
            <a:r>
              <a:rPr lang="en-US" sz="1400" dirty="0" err="1">
                <a:latin typeface="Consolas"/>
                <a:cs typeface="Consolas"/>
              </a:rPr>
              <a:t>MPI_Recv</a:t>
            </a:r>
            <a:r>
              <a:rPr lang="en-US" sz="1400" dirty="0">
                <a:latin typeface="Consolas"/>
                <a:cs typeface="Consolas"/>
              </a:rPr>
              <a:t>(&amp;</a:t>
            </a:r>
            <a:r>
              <a:rPr lang="en-US" sz="1400" dirty="0" err="1">
                <a:latin typeface="Consolas"/>
                <a:cs typeface="Consolas"/>
              </a:rPr>
              <a:t>recv_buff</a:t>
            </a:r>
            <a:r>
              <a:rPr lang="en-US" sz="1400" dirty="0">
                <a:latin typeface="Consolas"/>
                <a:cs typeface="Consolas"/>
              </a:rPr>
              <a:t>, 1,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other_rank</a:t>
            </a:r>
            <a:r>
              <a:rPr lang="en-US" sz="1400" dirty="0">
                <a:latin typeface="Consolas"/>
                <a:cs typeface="Consolas"/>
              </a:rPr>
              <a:t>, 5,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>
                <a:latin typeface="Consolas"/>
                <a:cs typeface="Consolas"/>
              </a:rPr>
              <a:t>, &amp;status);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MPI_Send</a:t>
            </a:r>
            <a:r>
              <a:rPr lang="en-US" sz="1400" dirty="0">
                <a:latin typeface="Consolas"/>
                <a:cs typeface="Consolas"/>
              </a:rPr>
              <a:t>(&amp;rank, 1,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other_rank</a:t>
            </a:r>
            <a:r>
              <a:rPr lang="en-US" sz="1400" dirty="0">
                <a:latin typeface="Consolas"/>
                <a:cs typeface="Consolas"/>
              </a:rPr>
              <a:t>, 5,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>
                <a:latin typeface="Consolas"/>
                <a:cs typeface="Consolas"/>
              </a:rPr>
              <a:t>);</a:t>
            </a: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}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else</a:t>
            </a:r>
            <a:r>
              <a:rPr lang="en-US" sz="1400" dirty="0" smtClean="0">
                <a:latin typeface="Consolas"/>
                <a:cs typeface="Consolas"/>
              </a:rPr>
              <a:t>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 = 0;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MPI_Send</a:t>
            </a:r>
            <a:r>
              <a:rPr lang="en-US" sz="1400" dirty="0">
                <a:latin typeface="Consolas"/>
                <a:cs typeface="Consolas"/>
              </a:rPr>
              <a:t>(&amp;rank, 1,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other_rank</a:t>
            </a:r>
            <a:r>
              <a:rPr lang="en-US" sz="1400" dirty="0">
                <a:latin typeface="Consolas"/>
                <a:cs typeface="Consolas"/>
              </a:rPr>
              <a:t>, 5,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>
                <a:latin typeface="Consolas"/>
                <a:cs typeface="Consolas"/>
              </a:rPr>
              <a:t>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</a:t>
            </a:r>
            <a:r>
              <a:rPr lang="en-US" sz="1400" dirty="0" err="1" smtClean="0">
                <a:latin typeface="Consolas"/>
                <a:cs typeface="Consolas"/>
              </a:rPr>
              <a:t>MPI_Recv</a:t>
            </a:r>
            <a:r>
              <a:rPr lang="en-US" sz="1400" dirty="0">
                <a:latin typeface="Consolas"/>
                <a:cs typeface="Consolas"/>
              </a:rPr>
              <a:t>(&amp;</a:t>
            </a:r>
            <a:r>
              <a:rPr lang="en-US" sz="1400" dirty="0" err="1">
                <a:latin typeface="Consolas"/>
                <a:cs typeface="Consolas"/>
              </a:rPr>
              <a:t>recv_buff</a:t>
            </a:r>
            <a:r>
              <a:rPr lang="en-US" sz="1400" dirty="0">
                <a:latin typeface="Consolas"/>
                <a:cs typeface="Consolas"/>
              </a:rPr>
              <a:t>, 1,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400" dirty="0">
                <a:latin typeface="Consolas"/>
                <a:cs typeface="Consolas"/>
              </a:rPr>
              <a:t>, </a:t>
            </a:r>
            <a:r>
              <a:rPr lang="en-US" sz="1400" dirty="0" err="1">
                <a:latin typeface="Consolas"/>
                <a:cs typeface="Consolas"/>
              </a:rPr>
              <a:t>other_rank</a:t>
            </a:r>
            <a:r>
              <a:rPr lang="en-US" sz="1400" dirty="0">
                <a:latin typeface="Consolas"/>
                <a:cs typeface="Consolas"/>
              </a:rPr>
              <a:t>, 5, </a:t>
            </a:r>
            <a:r>
              <a:rPr lang="en-US" sz="1400" dirty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>
                <a:latin typeface="Consolas"/>
                <a:cs typeface="Consolas"/>
              </a:rPr>
              <a:t>, &amp;status);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MPI_Finalize</a:t>
            </a:r>
            <a:r>
              <a:rPr lang="en-US" sz="14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return</a:t>
            </a:r>
            <a:r>
              <a:rPr lang="en-US" sz="1400" dirty="0" smtClean="0">
                <a:latin typeface="Consolas"/>
                <a:cs typeface="Consolas"/>
              </a:rPr>
              <a:t> 0;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}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Non blocking P2P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blocking Point to Point functions</a:t>
            </a:r>
          </a:p>
          <a:p>
            <a:pPr lvl="1"/>
            <a:r>
              <a:rPr lang="en-US" dirty="0" smtClean="0"/>
              <a:t>Allow Send and Receive to not block on CPU</a:t>
            </a:r>
          </a:p>
          <a:p>
            <a:pPr lvl="2"/>
            <a:r>
              <a:rPr lang="en-US" dirty="0" smtClean="0"/>
              <a:t>Return before buffers are safe to reuse</a:t>
            </a:r>
          </a:p>
          <a:p>
            <a:pPr lvl="1"/>
            <a:r>
              <a:rPr lang="en-US" dirty="0" smtClean="0"/>
              <a:t>Can be used to prevent deadlock situations</a:t>
            </a:r>
          </a:p>
          <a:p>
            <a:pPr lvl="1"/>
            <a:r>
              <a:rPr lang="en-US" dirty="0" smtClean="0"/>
              <a:t>Can be used to overlap communication and computation</a:t>
            </a:r>
          </a:p>
          <a:p>
            <a:pPr lvl="1"/>
            <a:r>
              <a:rPr lang="en-US" dirty="0" smtClean="0"/>
              <a:t>Calls prefixed with “</a:t>
            </a:r>
            <a:r>
              <a:rPr lang="en-US" dirty="0" smtClean="0">
                <a:latin typeface="Consolas"/>
                <a:cs typeface="Consolas"/>
              </a:rPr>
              <a:t>I</a:t>
            </a:r>
            <a:r>
              <a:rPr lang="en-US" dirty="0" smtClean="0"/>
              <a:t>”, because they return </a:t>
            </a:r>
            <a:r>
              <a:rPr lang="en-US" b="1" dirty="0" smtClean="0"/>
              <a:t>i</a:t>
            </a:r>
            <a:r>
              <a:rPr lang="en-US" dirty="0" smtClean="0"/>
              <a:t>mmediately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Instance of program being executed</a:t>
            </a:r>
          </a:p>
          <a:p>
            <a:pPr lvl="1"/>
            <a:r>
              <a:rPr lang="en-US" dirty="0" smtClean="0"/>
              <a:t>Has own virtual address space (memory)</a:t>
            </a:r>
          </a:p>
          <a:p>
            <a:pPr lvl="1"/>
            <a:r>
              <a:rPr lang="en-US" dirty="0" smtClean="0"/>
              <a:t>Often referred to as a task</a:t>
            </a:r>
          </a:p>
          <a:p>
            <a:r>
              <a:rPr lang="en-US" dirty="0" smtClean="0"/>
              <a:t>Message</a:t>
            </a:r>
          </a:p>
          <a:p>
            <a:pPr lvl="1"/>
            <a:r>
              <a:rPr lang="en-US" dirty="0" smtClean="0"/>
              <a:t>Data to be sent from one process to another</a:t>
            </a:r>
          </a:p>
          <a:p>
            <a:r>
              <a:rPr lang="en-US" dirty="0" smtClean="0"/>
              <a:t>Message Passing</a:t>
            </a:r>
          </a:p>
          <a:p>
            <a:pPr lvl="1"/>
            <a:r>
              <a:rPr lang="en-US" dirty="0" smtClean="0"/>
              <a:t>The act of transferring a message from one process to another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Non blocking P2P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168" y="897285"/>
            <a:ext cx="8853932" cy="15411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MPI_Isend</a:t>
            </a:r>
            <a:r>
              <a:rPr lang="en-US" sz="2200" dirty="0"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void</a:t>
            </a:r>
            <a:r>
              <a:rPr lang="en-US" sz="2200" dirty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count,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datatype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dest</a:t>
            </a:r>
            <a:r>
              <a:rPr lang="en-US" sz="22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tag,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MPI_Request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request)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" y="2578100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send buffer</a:t>
            </a:r>
          </a:p>
          <a:p>
            <a:r>
              <a:rPr lang="en-US" sz="2000" b="1" dirty="0">
                <a:latin typeface="Consolas"/>
                <a:cs typeface="Consolas"/>
              </a:rPr>
              <a:t>count</a:t>
            </a:r>
          </a:p>
          <a:p>
            <a:pPr lvl="1"/>
            <a:r>
              <a:rPr lang="en-US" sz="2000" dirty="0">
                <a:cs typeface="Consolas"/>
              </a:rPr>
              <a:t>Number of elements </a:t>
            </a:r>
            <a:r>
              <a:rPr lang="en-US" sz="2000" dirty="0" smtClean="0">
                <a:cs typeface="Consolas"/>
              </a:rPr>
              <a:t>to send</a:t>
            </a:r>
            <a:endParaRPr lang="en-US" sz="2000" dirty="0"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datatype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send </a:t>
            </a:r>
            <a:r>
              <a:rPr lang="en-US" sz="2000" dirty="0">
                <a:cs typeface="Consolas"/>
              </a:rPr>
              <a:t>buffer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dest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Rank of destination</a:t>
            </a:r>
          </a:p>
          <a:p>
            <a:r>
              <a:rPr lang="en-US" sz="2000" b="1" dirty="0">
                <a:latin typeface="Consolas"/>
                <a:cs typeface="Consolas"/>
              </a:rPr>
              <a:t>tag</a:t>
            </a:r>
          </a:p>
          <a:p>
            <a:pPr lvl="1"/>
            <a:r>
              <a:rPr lang="en-US" sz="2000" dirty="0">
                <a:cs typeface="Consolas"/>
              </a:rPr>
              <a:t>Integer tag used by receiver to identify message</a:t>
            </a:r>
          </a:p>
          <a:p>
            <a:r>
              <a:rPr lang="en-US" sz="2000" b="1" dirty="0">
                <a:latin typeface="Consolas"/>
                <a:cs typeface="Consolas"/>
              </a:rPr>
              <a:t>request</a:t>
            </a:r>
          </a:p>
          <a:p>
            <a:pPr lvl="1"/>
            <a:r>
              <a:rPr lang="en-US" sz="2000" dirty="0">
                <a:cs typeface="Consolas"/>
              </a:rPr>
              <a:t>Object used to keep track of status of receive operation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Non blocking P2P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1168" y="897285"/>
            <a:ext cx="8942832" cy="14014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MPI_Irecv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void</a:t>
            </a:r>
            <a:r>
              <a:rPr lang="en-US" sz="2200" dirty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count,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datatype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source,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tag,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MPI_Request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request) </a:t>
            </a:r>
          </a:p>
          <a:p>
            <a:pPr lvl="1"/>
            <a:endParaRPr lang="en-US" sz="1000" dirty="0" smtClean="0">
              <a:latin typeface="Consolas"/>
              <a:cs typeface="Consolas"/>
            </a:endParaRPr>
          </a:p>
          <a:p>
            <a:pPr lvl="1"/>
            <a:endParaRPr lang="en-US" sz="1000" dirty="0" smtClean="0">
              <a:latin typeface="Consolas"/>
              <a:cs typeface="Consol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2578100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</a:t>
            </a:r>
            <a:r>
              <a:rPr lang="en-US" sz="2000" dirty="0" smtClean="0">
                <a:cs typeface="Consolas"/>
              </a:rPr>
              <a:t>receive buffer</a:t>
            </a:r>
            <a:endParaRPr lang="en-US" sz="2000" dirty="0">
              <a:cs typeface="Consolas"/>
            </a:endParaRPr>
          </a:p>
          <a:p>
            <a:r>
              <a:rPr lang="en-US" sz="2000" b="1" dirty="0">
                <a:latin typeface="Consolas"/>
                <a:cs typeface="Consolas"/>
              </a:rPr>
              <a:t>c</a:t>
            </a:r>
            <a:r>
              <a:rPr lang="en-US" sz="2000" b="1" dirty="0" smtClean="0">
                <a:latin typeface="Consolas"/>
                <a:cs typeface="Consolas"/>
              </a:rPr>
              <a:t>ount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Maximum number </a:t>
            </a:r>
            <a:r>
              <a:rPr lang="en-US" sz="2000" dirty="0">
                <a:cs typeface="Consolas"/>
              </a:rPr>
              <a:t>of elements </a:t>
            </a:r>
            <a:r>
              <a:rPr lang="en-US" sz="2000" dirty="0" smtClean="0">
                <a:cs typeface="Consolas"/>
              </a:rPr>
              <a:t>that can be received</a:t>
            </a:r>
            <a:endParaRPr lang="en-US" sz="2000" dirty="0"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datatype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receive buffer</a:t>
            </a:r>
            <a:endParaRPr lang="en-US" sz="2000" dirty="0"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pPr lvl="8"/>
            <a:r>
              <a:rPr lang="en-US" sz="2000" dirty="0" smtClean="0">
                <a:latin typeface="Consolas"/>
                <a:cs typeface="Consolas"/>
              </a:rPr>
              <a:t>       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r>
              <a:rPr lang="en-US" sz="2000" b="1" dirty="0" smtClean="0">
                <a:latin typeface="Consolas"/>
                <a:cs typeface="Consolas"/>
              </a:rPr>
              <a:t>source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Rank of </a:t>
            </a:r>
            <a:r>
              <a:rPr lang="en-US" sz="2000" dirty="0" smtClean="0">
                <a:cs typeface="Consolas"/>
              </a:rPr>
              <a:t>source</a:t>
            </a:r>
            <a:endParaRPr lang="en-US" sz="2000" dirty="0">
              <a:cs typeface="Consolas"/>
            </a:endParaRPr>
          </a:p>
          <a:p>
            <a:r>
              <a:rPr lang="en-US" sz="2000" b="1" dirty="0">
                <a:latin typeface="Consolas"/>
                <a:cs typeface="Consolas"/>
              </a:rPr>
              <a:t>tag</a:t>
            </a:r>
          </a:p>
          <a:p>
            <a:pPr lvl="1"/>
            <a:r>
              <a:rPr lang="en-US" sz="2000" dirty="0">
                <a:cs typeface="Consolas"/>
              </a:rPr>
              <a:t>Integer tag </a:t>
            </a:r>
            <a:r>
              <a:rPr lang="en-US" sz="2000" dirty="0" smtClean="0">
                <a:cs typeface="Consolas"/>
              </a:rPr>
              <a:t>used to </a:t>
            </a:r>
            <a:r>
              <a:rPr lang="en-US" sz="2000" dirty="0">
                <a:cs typeface="Consolas"/>
              </a:rPr>
              <a:t>identify message</a:t>
            </a:r>
          </a:p>
          <a:p>
            <a:r>
              <a:rPr lang="en-US" sz="2000" b="1" dirty="0" err="1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</a:p>
          <a:p>
            <a:r>
              <a:rPr lang="en-US" sz="2000" b="1" dirty="0">
                <a:latin typeface="Consolas"/>
                <a:cs typeface="Consolas"/>
              </a:rPr>
              <a:t>r</a:t>
            </a:r>
            <a:r>
              <a:rPr lang="en-US" sz="2000" b="1" dirty="0" smtClean="0">
                <a:latin typeface="Consolas"/>
                <a:cs typeface="Consolas"/>
              </a:rPr>
              <a:t>equest</a:t>
            </a:r>
          </a:p>
          <a:p>
            <a:pPr lvl="1"/>
            <a:r>
              <a:rPr lang="en-US" sz="2000" dirty="0" smtClean="0">
                <a:cs typeface="Consolas"/>
              </a:rPr>
              <a:t>Object used to keep track of status of receive operation</a:t>
            </a: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/>
              <a:t>Non blocking P2P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MPI_Wait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 err="1">
                <a:solidFill>
                  <a:srgbClr val="0070B9"/>
                </a:solidFill>
                <a:latin typeface="Consolas"/>
                <a:cs typeface="Consolas"/>
              </a:rPr>
              <a:t>MPI_Request</a:t>
            </a:r>
            <a:r>
              <a:rPr lang="en-US" sz="2200" dirty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latin typeface="Consolas"/>
                <a:cs typeface="Consolas"/>
              </a:rPr>
              <a:t>*request, </a:t>
            </a:r>
            <a:r>
              <a:rPr lang="en-US" sz="2200" dirty="0" err="1">
                <a:solidFill>
                  <a:srgbClr val="0070B9"/>
                </a:solidFill>
                <a:latin typeface="Consolas"/>
                <a:cs typeface="Consolas"/>
              </a:rPr>
              <a:t>MPI_Status</a:t>
            </a:r>
            <a:r>
              <a:rPr lang="en-US" sz="2200" dirty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>
                <a:latin typeface="Consolas"/>
                <a:cs typeface="Consolas"/>
              </a:rPr>
              <a:t>*status</a:t>
            </a:r>
            <a:r>
              <a:rPr lang="en-US" sz="2200" dirty="0" smtClean="0">
                <a:latin typeface="Consolas"/>
                <a:cs typeface="Consolas"/>
              </a:rPr>
              <a:t>)</a:t>
            </a:r>
            <a:endParaRPr lang="en-US" sz="2200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request</a:t>
            </a:r>
          </a:p>
          <a:p>
            <a:pPr lvl="1"/>
            <a:r>
              <a:rPr lang="en-US" dirty="0" smtClean="0"/>
              <a:t>The request you want to wait to complete</a:t>
            </a:r>
          </a:p>
          <a:p>
            <a:r>
              <a:rPr lang="en-US" dirty="0" smtClean="0">
                <a:latin typeface="Consolas"/>
                <a:cs typeface="Consolas"/>
              </a:rPr>
              <a:t>status</a:t>
            </a:r>
          </a:p>
          <a:p>
            <a:pPr lvl="1"/>
            <a:r>
              <a:rPr lang="en-US" dirty="0" smtClean="0"/>
              <a:t>Status </a:t>
            </a:r>
            <a:r>
              <a:rPr lang="en-US" dirty="0" err="1" smtClean="0"/>
              <a:t>struct</a:t>
            </a:r>
            <a:r>
              <a:rPr lang="en-US" dirty="0" smtClean="0"/>
              <a:t> containing information on completed request</a:t>
            </a:r>
          </a:p>
          <a:p>
            <a:endParaRPr lang="en-US" dirty="0" smtClean="0"/>
          </a:p>
          <a:p>
            <a:r>
              <a:rPr lang="en-US" dirty="0" smtClean="0"/>
              <a:t>Will block until specified </a:t>
            </a:r>
            <a:r>
              <a:rPr lang="en-US" dirty="0" smtClean="0">
                <a:latin typeface="Consolas"/>
                <a:cs typeface="Consolas"/>
              </a:rPr>
              <a:t>request</a:t>
            </a:r>
            <a:r>
              <a:rPr lang="en-US" dirty="0" smtClean="0"/>
              <a:t> operation is complete</a:t>
            </a:r>
          </a:p>
          <a:p>
            <a:r>
              <a:rPr lang="en-US" dirty="0" err="1" smtClean="0"/>
              <a:t>MPI_Wait</a:t>
            </a:r>
            <a:r>
              <a:rPr lang="en-US" dirty="0" smtClean="0"/>
              <a:t>, or similar, must be called if request is used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0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Point to Point: Fix 2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168" y="798070"/>
            <a:ext cx="8642640" cy="4195415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#include </a:t>
            </a:r>
            <a:r>
              <a:rPr lang="en-US" sz="1400" dirty="0" smtClean="0">
                <a:latin typeface="Consolas"/>
                <a:cs typeface="Consolas"/>
              </a:rPr>
              <a:t>“</a:t>
            </a:r>
            <a:r>
              <a:rPr lang="en-US" sz="1400" dirty="0" err="1" smtClean="0">
                <a:latin typeface="Consolas"/>
                <a:cs typeface="Consolas"/>
              </a:rPr>
              <a:t>mpi.h</a:t>
            </a:r>
            <a:r>
              <a:rPr lang="en-US" sz="1400" dirty="0" smtClean="0">
                <a:latin typeface="Consolas"/>
                <a:cs typeface="Consolas"/>
              </a:rPr>
              <a:t>”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400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sz="14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main(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char</a:t>
            </a:r>
            <a:r>
              <a:rPr lang="en-US" sz="1400" dirty="0" smtClean="0">
                <a:latin typeface="Consolas"/>
                <a:cs typeface="Consolas"/>
              </a:rPr>
              <a:t> **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rank,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recv_buff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MPI_Request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send_req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recv_req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MPI_Status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send_stat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recv_stat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MPI_Init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MPI_Comm_rank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&amp;rank);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if</a:t>
            </a:r>
            <a:r>
              <a:rPr lang="en-US" sz="1400" dirty="0" smtClean="0">
                <a:latin typeface="Consolas"/>
                <a:cs typeface="Consolas"/>
              </a:rPr>
              <a:t>(rank==0)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 = 1;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else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 = 0;</a:t>
            </a:r>
          </a:p>
          <a:p>
            <a:pPr marL="0" indent="0">
              <a:lnSpc>
                <a:spcPct val="5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MPI_Irecv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recv_buff</a:t>
            </a:r>
            <a:r>
              <a:rPr lang="en-US" sz="1400" dirty="0" smtClean="0">
                <a:latin typeface="Consolas"/>
                <a:cs typeface="Consolas"/>
              </a:rPr>
              <a:t>, 1, 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, 5, 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recv_req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MPI_Isend</a:t>
            </a:r>
            <a:r>
              <a:rPr lang="en-US" sz="1400" dirty="0" smtClean="0">
                <a:latin typeface="Consolas"/>
                <a:cs typeface="Consolas"/>
              </a:rPr>
              <a:t>(&amp;rank, 1, 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MPI_INT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err="1" smtClean="0">
                <a:latin typeface="Consolas"/>
                <a:cs typeface="Consolas"/>
              </a:rPr>
              <a:t>other_rank</a:t>
            </a:r>
            <a:r>
              <a:rPr lang="en-US" sz="1400" dirty="0" smtClean="0">
                <a:latin typeface="Consolas"/>
                <a:cs typeface="Consolas"/>
              </a:rPr>
              <a:t>, 5, 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send_req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MPI_Wait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recv_req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recv_stat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MPI_Wait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send_req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send_stat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endParaRPr lang="en-US" sz="8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MPI_Finalize</a:t>
            </a:r>
            <a:r>
              <a:rPr lang="en-US" sz="14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return</a:t>
            </a:r>
            <a:r>
              <a:rPr lang="en-US" sz="1400" dirty="0" smtClean="0">
                <a:latin typeface="Consolas"/>
                <a:cs typeface="Consolas"/>
              </a:rPr>
              <a:t> 0;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}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routines</a:t>
            </a:r>
          </a:p>
          <a:p>
            <a:pPr lvl="1"/>
            <a:r>
              <a:rPr lang="en-US" dirty="0" smtClean="0"/>
              <a:t>Involves all processes in communicator</a:t>
            </a:r>
          </a:p>
          <a:p>
            <a:pPr lvl="1"/>
            <a:r>
              <a:rPr lang="en-US" dirty="0" smtClean="0"/>
              <a:t>All processes in communicator </a:t>
            </a:r>
            <a:r>
              <a:rPr lang="en-US" b="1" dirty="0" smtClean="0"/>
              <a:t>must</a:t>
            </a:r>
            <a:r>
              <a:rPr lang="en-US" dirty="0" smtClean="0"/>
              <a:t> participate</a:t>
            </a:r>
          </a:p>
          <a:p>
            <a:pPr lvl="1"/>
            <a:r>
              <a:rPr lang="en-US" dirty="0" smtClean="0"/>
              <a:t>Serve several purposes</a:t>
            </a:r>
          </a:p>
          <a:p>
            <a:pPr lvl="2"/>
            <a:r>
              <a:rPr lang="en-US" dirty="0" smtClean="0"/>
              <a:t>Synchronization</a:t>
            </a:r>
          </a:p>
          <a:p>
            <a:pPr lvl="2"/>
            <a:r>
              <a:rPr lang="en-US" dirty="0" smtClean="0"/>
              <a:t>Data movement</a:t>
            </a:r>
          </a:p>
          <a:p>
            <a:pPr lvl="2"/>
            <a:r>
              <a:rPr lang="en-US" dirty="0" smtClean="0"/>
              <a:t>Reductions</a:t>
            </a:r>
          </a:p>
          <a:p>
            <a:pPr lvl="1"/>
            <a:r>
              <a:rPr lang="en-US" dirty="0" smtClean="0"/>
              <a:t>Several routines originate or terminate at a single process known as the “root”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MPI_Barrier</a:t>
            </a:r>
            <a:r>
              <a:rPr lang="en-US" dirty="0" smtClean="0">
                <a:latin typeface="Consolas"/>
                <a:cs typeface="Consolas"/>
              </a:rPr>
              <a:t>( </a:t>
            </a:r>
            <a:r>
              <a:rPr lang="en-US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dirty="0" err="1" smtClean="0">
                <a:latin typeface="Consolas"/>
                <a:cs typeface="Consolas"/>
              </a:rPr>
              <a:t>comm</a:t>
            </a:r>
            <a:r>
              <a:rPr lang="en-US" dirty="0" smtClean="0">
                <a:latin typeface="Consolas"/>
                <a:cs typeface="Consolas"/>
              </a:rPr>
              <a:t> )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+mn-lt"/>
                <a:cs typeface="Consolas"/>
              </a:rPr>
              <a:t>Blocks process in </a:t>
            </a:r>
            <a:r>
              <a:rPr lang="en-US" dirty="0" err="1" smtClean="0">
                <a:latin typeface="Consolas"/>
                <a:cs typeface="Consolas"/>
              </a:rPr>
              <a:t>comm</a:t>
            </a:r>
            <a:r>
              <a:rPr lang="en-US" dirty="0" smtClean="0">
                <a:latin typeface="+mn-lt"/>
                <a:cs typeface="Consolas"/>
              </a:rPr>
              <a:t> until all process reach it</a:t>
            </a:r>
          </a:p>
          <a:p>
            <a:r>
              <a:rPr lang="en-US" dirty="0" smtClean="0">
                <a:latin typeface="+mn-lt"/>
                <a:cs typeface="Consolas"/>
              </a:rPr>
              <a:t>Used to synchronize processes in </a:t>
            </a:r>
            <a:r>
              <a:rPr lang="en-US" dirty="0" err="1" smtClean="0">
                <a:latin typeface="Consolas"/>
                <a:cs typeface="Consolas"/>
              </a:rPr>
              <a:t>comm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072600" y="3016008"/>
            <a:ext cx="2092748" cy="126147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749850" y="3091294"/>
            <a:ext cx="622977" cy="109033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85342" y="3016008"/>
            <a:ext cx="2207024" cy="1249461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92947" y="3087933"/>
            <a:ext cx="622977" cy="109033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81440" y="1150238"/>
            <a:ext cx="226328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Broadcast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93613" y="2252551"/>
            <a:ext cx="1257936" cy="12579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82219" y="4357961"/>
            <a:ext cx="1257936" cy="12579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123526" y="4345979"/>
            <a:ext cx="1257936" cy="12579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2755" y="4357961"/>
            <a:ext cx="1257936" cy="12579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2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90004" y="4357961"/>
            <a:ext cx="1257936" cy="12579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62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1168" y="1160451"/>
            <a:ext cx="8853932" cy="15411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MPI_Bcast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void</a:t>
            </a:r>
            <a:r>
              <a:rPr lang="en-US" sz="2200" dirty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count,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datatype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root,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200" y="2841266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send buffer</a:t>
            </a:r>
          </a:p>
          <a:p>
            <a:r>
              <a:rPr lang="en-US" sz="2000" b="1" dirty="0">
                <a:latin typeface="Consolas"/>
                <a:cs typeface="Consolas"/>
              </a:rPr>
              <a:t>count</a:t>
            </a:r>
          </a:p>
          <a:p>
            <a:pPr lvl="1"/>
            <a:r>
              <a:rPr lang="en-US" sz="2000" dirty="0">
                <a:cs typeface="Consolas"/>
              </a:rPr>
              <a:t>Number of elements </a:t>
            </a:r>
            <a:r>
              <a:rPr lang="en-US" sz="2000" dirty="0" smtClean="0">
                <a:cs typeface="Consolas"/>
              </a:rPr>
              <a:t>to send</a:t>
            </a:r>
            <a:endParaRPr lang="en-US" sz="2000" dirty="0"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datatype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send </a:t>
            </a:r>
            <a:r>
              <a:rPr lang="en-US" sz="2000" dirty="0">
                <a:cs typeface="Consolas"/>
              </a:rPr>
              <a:t>buffer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smtClean="0">
                <a:latin typeface="Consolas"/>
                <a:cs typeface="Consolas"/>
              </a:rPr>
              <a:t>root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Rank of node that will broadcast </a:t>
            </a:r>
            <a:r>
              <a:rPr lang="en-US" sz="2000" dirty="0" err="1" smtClean="0">
                <a:cs typeface="Consolas"/>
              </a:rPr>
              <a:t>buf</a:t>
            </a:r>
            <a:r>
              <a:rPr lang="en-US" sz="2000" dirty="0" smtClean="0">
                <a:cs typeface="Consolas"/>
              </a:rPr>
              <a:t> 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26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>
            <a:off x="2072600" y="3016008"/>
            <a:ext cx="2092748" cy="126147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749850" y="3091294"/>
            <a:ext cx="622977" cy="109033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85342" y="3016008"/>
            <a:ext cx="2207024" cy="1249461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92947" y="3087933"/>
            <a:ext cx="622977" cy="109033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30320" y="2184400"/>
            <a:ext cx="1391920" cy="14020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89480" y="1150238"/>
            <a:ext cx="16472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Scatter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90948" y="2249190"/>
            <a:ext cx="1261872" cy="3154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91512" y="2565425"/>
            <a:ext cx="1261872" cy="315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92078" y="2873844"/>
            <a:ext cx="1261872" cy="3154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92901" y="3197643"/>
            <a:ext cx="1261872" cy="3154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72868" y="4362470"/>
            <a:ext cx="1261872" cy="3154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19352" y="4333265"/>
            <a:ext cx="1261872" cy="315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16638" y="4357204"/>
            <a:ext cx="1261872" cy="3154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83701" y="4355883"/>
            <a:ext cx="1261872" cy="3154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39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1168" y="1046031"/>
            <a:ext cx="8853932" cy="15411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MPI_Scatter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const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void</a:t>
            </a:r>
            <a:r>
              <a:rPr lang="en-US" sz="2200" dirty="0" smtClean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sendbuf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sendcount</a:t>
            </a:r>
            <a:r>
              <a:rPr lang="en-US" sz="22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sendtype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void</a:t>
            </a:r>
            <a:r>
              <a:rPr lang="en-US" sz="2200" dirty="0" smtClean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recvbuf</a:t>
            </a:r>
            <a:endParaRPr lang="en-US" sz="22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recvcount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recvtype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root,</a:t>
            </a: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200" y="2978570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s</a:t>
            </a:r>
            <a:r>
              <a:rPr lang="en-US" sz="2000" b="1" dirty="0" err="1" smtClean="0">
                <a:latin typeface="Consolas"/>
                <a:cs typeface="Consolas"/>
              </a:rPr>
              <a:t>endbuf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send </a:t>
            </a:r>
            <a:r>
              <a:rPr lang="en-US" sz="2000" dirty="0" smtClean="0">
                <a:cs typeface="Consolas"/>
              </a:rPr>
              <a:t>buffer on root node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sendcount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Number of elements </a:t>
            </a:r>
            <a:r>
              <a:rPr lang="en-US" sz="2000" dirty="0" smtClean="0">
                <a:cs typeface="Consolas"/>
              </a:rPr>
              <a:t>to send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sendtype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send </a:t>
            </a:r>
            <a:r>
              <a:rPr lang="en-US" sz="2000" dirty="0">
                <a:cs typeface="Consolas"/>
              </a:rPr>
              <a:t>buffer</a:t>
            </a:r>
          </a:p>
          <a:p>
            <a:r>
              <a:rPr lang="en-US" sz="2000" b="1" dirty="0" err="1">
                <a:latin typeface="Consolas"/>
                <a:cs typeface="Consolas"/>
              </a:rPr>
              <a:t>r</a:t>
            </a:r>
            <a:r>
              <a:rPr lang="en-US" sz="2000" b="1" dirty="0" err="1" smtClean="0">
                <a:latin typeface="Consolas"/>
                <a:cs typeface="Consolas"/>
              </a:rPr>
              <a:t>ecvbuf</a:t>
            </a:r>
            <a:endParaRPr lang="en-US" sz="2000" b="1" dirty="0" smtClean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latin typeface="+mn-lt"/>
                <a:cs typeface="Consolas"/>
              </a:rPr>
              <a:t>Initial address of receive buffer on each node</a:t>
            </a:r>
            <a:endParaRPr lang="en-US" sz="2000" dirty="0">
              <a:latin typeface="+mn-lt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recvcount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latin typeface="Consolas"/>
                <a:cs typeface="Consolas"/>
              </a:rPr>
              <a:t>Number of elements in      receive </a:t>
            </a:r>
            <a:r>
              <a:rPr lang="en-US" sz="2000" dirty="0" smtClean="0">
                <a:latin typeface="Consolas"/>
                <a:cs typeface="Consolas"/>
              </a:rPr>
              <a:t>buffer</a:t>
            </a:r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recvtype</a:t>
            </a:r>
            <a:endParaRPr lang="en-US" sz="2000" b="1" dirty="0" smtClean="0">
              <a:latin typeface="Consolas"/>
              <a:cs typeface="Consolas"/>
            </a:endParaRPr>
          </a:p>
          <a:p>
            <a:pPr lvl="1"/>
            <a:r>
              <a:rPr lang="en-US" sz="2000" dirty="0" err="1" smtClean="0">
                <a:latin typeface="Consolas"/>
                <a:cs typeface="Consolas"/>
              </a:rPr>
              <a:t>Datatype</a:t>
            </a:r>
            <a:r>
              <a:rPr lang="en-US" sz="2000" dirty="0" smtClean="0">
                <a:latin typeface="Consolas"/>
                <a:cs typeface="Consolas"/>
              </a:rPr>
              <a:t> of each element in receive buffer</a:t>
            </a:r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smtClean="0">
                <a:latin typeface="Consolas"/>
                <a:cs typeface="Consolas"/>
              </a:rPr>
              <a:t>root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Rank of node that will broadcast </a:t>
            </a:r>
            <a:r>
              <a:rPr lang="en-US" sz="2000" dirty="0" err="1" smtClean="0">
                <a:cs typeface="Consolas"/>
              </a:rPr>
              <a:t>buf</a:t>
            </a:r>
            <a:r>
              <a:rPr lang="en-US" sz="2000" dirty="0" smtClean="0">
                <a:cs typeface="Consolas"/>
              </a:rPr>
              <a:t> 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 flipH="1">
            <a:off x="4601878" y="4351118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 rot="16200000" flipH="1">
            <a:off x="3872353" y="437418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 flipH="1">
            <a:off x="4190780" y="4551458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 flipH="1">
            <a:off x="4179488" y="409335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44590"/>
            <a:ext cx="8636290" cy="496290"/>
          </a:xfrm>
        </p:spPr>
        <p:txBody>
          <a:bodyPr/>
          <a:lstStyle/>
          <a:p>
            <a:r>
              <a:rPr lang="en-US" dirty="0" smtClean="0"/>
              <a:t>Why message passing?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distributed memory systems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0654" y="3471545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038082" y="3471837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342138" y="2920694"/>
            <a:ext cx="2085117" cy="124334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CPU</a:t>
            </a:r>
            <a:endParaRPr lang="en-US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7654256" y="2838532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704351" y="2838240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03886" y="4530969"/>
            <a:ext cx="3362243" cy="1459713"/>
            <a:chOff x="3387355" y="2185414"/>
            <a:chExt cx="5265953" cy="2286206"/>
          </a:xfrm>
        </p:grpSpPr>
        <p:sp>
          <p:nvSpPr>
            <p:cNvPr id="20" name="Rectangle 19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035114" y="4542729"/>
            <a:ext cx="3362243" cy="1459713"/>
            <a:chOff x="3387355" y="2185414"/>
            <a:chExt cx="5265953" cy="2286206"/>
          </a:xfrm>
        </p:grpSpPr>
        <p:sp>
          <p:nvSpPr>
            <p:cNvPr id="26" name="Rectangle 25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034649" y="2837325"/>
            <a:ext cx="3362243" cy="1459713"/>
            <a:chOff x="3387355" y="2185414"/>
            <a:chExt cx="5265953" cy="2286206"/>
          </a:xfrm>
        </p:grpSpPr>
        <p:sp>
          <p:nvSpPr>
            <p:cNvPr id="32" name="Rectangle 31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82214" y="6490555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214" y="6490555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5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15066" y="1150238"/>
            <a:ext cx="15960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Gather</a:t>
            </a:r>
          </a:p>
        </p:txBody>
      </p:sp>
      <p:cxnSp>
        <p:nvCxnSpPr>
          <p:cNvPr id="17" name="Straight Arrow Connector 16"/>
          <p:cNvCxnSpPr>
            <a:stCxn id="26" idx="0"/>
          </p:cNvCxnSpPr>
          <p:nvPr/>
        </p:nvCxnSpPr>
        <p:spPr>
          <a:xfrm flipV="1">
            <a:off x="2103804" y="3174890"/>
            <a:ext cx="1592656" cy="118758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0"/>
          </p:cNvCxnSpPr>
          <p:nvPr/>
        </p:nvCxnSpPr>
        <p:spPr>
          <a:xfrm flipV="1">
            <a:off x="3750288" y="3686664"/>
            <a:ext cx="306340" cy="646601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30320" y="2184400"/>
            <a:ext cx="1391920" cy="14020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0948" y="2249190"/>
            <a:ext cx="1261872" cy="3154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91512" y="2565425"/>
            <a:ext cx="1261872" cy="315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92078" y="2873844"/>
            <a:ext cx="1261872" cy="3154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92901" y="3197643"/>
            <a:ext cx="1261872" cy="3154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2868" y="4362470"/>
            <a:ext cx="1261872" cy="3154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9352" y="4333265"/>
            <a:ext cx="1261872" cy="315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080000" y="3657600"/>
            <a:ext cx="329184" cy="695986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16638" y="4357204"/>
            <a:ext cx="1261872" cy="3154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317216" y="3184368"/>
            <a:ext cx="1825013" cy="1167943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83701" y="4355883"/>
            <a:ext cx="1261872" cy="3154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94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200" y="2978570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>
                <a:latin typeface="Consolas"/>
                <a:cs typeface="Consolas"/>
              </a:rPr>
              <a:t>s</a:t>
            </a:r>
            <a:r>
              <a:rPr lang="en-US" sz="2000" b="1" dirty="0" err="1" smtClean="0">
                <a:latin typeface="Consolas"/>
                <a:cs typeface="Consolas"/>
              </a:rPr>
              <a:t>endbuf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send </a:t>
            </a:r>
            <a:r>
              <a:rPr lang="en-US" sz="2000" dirty="0" smtClean="0">
                <a:cs typeface="Consolas"/>
              </a:rPr>
              <a:t>buffer on root node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sendcount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Number of elements </a:t>
            </a:r>
            <a:r>
              <a:rPr lang="en-US" sz="2000" dirty="0" smtClean="0">
                <a:cs typeface="Consolas"/>
              </a:rPr>
              <a:t>to send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sendtype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send </a:t>
            </a:r>
            <a:r>
              <a:rPr lang="en-US" sz="2000" dirty="0">
                <a:cs typeface="Consolas"/>
              </a:rPr>
              <a:t>buffer</a:t>
            </a:r>
          </a:p>
          <a:p>
            <a:r>
              <a:rPr lang="en-US" sz="2000" b="1" dirty="0" err="1">
                <a:latin typeface="Consolas"/>
                <a:cs typeface="Consolas"/>
              </a:rPr>
              <a:t>r</a:t>
            </a:r>
            <a:r>
              <a:rPr lang="en-US" sz="2000" b="1" dirty="0" err="1" smtClean="0">
                <a:latin typeface="Consolas"/>
                <a:cs typeface="Consolas"/>
              </a:rPr>
              <a:t>ecvbuf</a:t>
            </a:r>
            <a:endParaRPr lang="en-US" sz="2000" b="1" dirty="0" smtClean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latin typeface="+mn-lt"/>
                <a:cs typeface="Consolas"/>
              </a:rPr>
              <a:t>Initial address of receive buffer on each node</a:t>
            </a:r>
            <a:endParaRPr lang="en-US" sz="2000" dirty="0">
              <a:latin typeface="+mn-lt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recvcount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latin typeface="Consolas"/>
                <a:cs typeface="Consolas"/>
              </a:rPr>
              <a:t>Number of elements in      receive </a:t>
            </a:r>
            <a:r>
              <a:rPr lang="en-US" sz="2000" dirty="0" smtClean="0">
                <a:latin typeface="Consolas"/>
                <a:cs typeface="Consolas"/>
              </a:rPr>
              <a:t>buffer</a:t>
            </a:r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recvtype</a:t>
            </a:r>
            <a:endParaRPr lang="en-US" sz="2000" b="1" dirty="0" smtClean="0">
              <a:latin typeface="Consolas"/>
              <a:cs typeface="Consolas"/>
            </a:endParaRPr>
          </a:p>
          <a:p>
            <a:pPr lvl="1"/>
            <a:r>
              <a:rPr lang="en-US" sz="2000" dirty="0" err="1" smtClean="0">
                <a:latin typeface="Consolas"/>
                <a:cs typeface="Consolas"/>
              </a:rPr>
              <a:t>Datatype</a:t>
            </a:r>
            <a:r>
              <a:rPr lang="en-US" sz="2000" dirty="0" smtClean="0">
                <a:latin typeface="Consolas"/>
                <a:cs typeface="Consolas"/>
              </a:rPr>
              <a:t> of each element in receive buffer</a:t>
            </a:r>
            <a:endParaRPr lang="en-US" sz="2000" b="1" dirty="0" smtClean="0">
              <a:latin typeface="Consolas"/>
              <a:cs typeface="Consolas"/>
            </a:endParaRPr>
          </a:p>
          <a:p>
            <a:r>
              <a:rPr lang="en-US" sz="2000" b="1" dirty="0" smtClean="0">
                <a:latin typeface="Consolas"/>
                <a:cs typeface="Consolas"/>
              </a:rPr>
              <a:t>root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Rank of node that will broadcast </a:t>
            </a:r>
            <a:r>
              <a:rPr lang="en-US" sz="2000" dirty="0" err="1" smtClean="0">
                <a:cs typeface="Consolas"/>
              </a:rPr>
              <a:t>buf</a:t>
            </a:r>
            <a:r>
              <a:rPr lang="en-US" sz="2000" dirty="0" smtClean="0">
                <a:cs typeface="Consolas"/>
              </a:rPr>
              <a:t> </a:t>
            </a:r>
            <a:endParaRPr lang="en-US" sz="2000" dirty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01168" y="1046031"/>
            <a:ext cx="8853932" cy="15411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MPI_Gather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const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void</a:t>
            </a:r>
            <a:r>
              <a:rPr lang="en-US" sz="2200" dirty="0" smtClean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sendbuf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sendcount</a:t>
            </a:r>
            <a:r>
              <a:rPr lang="en-US" sz="22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onsolas"/>
                <a:cs typeface="Consolas"/>
              </a:rPr>
              <a:t>sendtype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void</a:t>
            </a:r>
            <a:r>
              <a:rPr lang="en-US" sz="2200" dirty="0" smtClean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recvbuf</a:t>
            </a:r>
            <a:endParaRPr lang="en-US" sz="22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recvcount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recvtype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root,</a:t>
            </a: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21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25124" y="1150238"/>
            <a:ext cx="17759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Reduce</a:t>
            </a:r>
          </a:p>
        </p:txBody>
      </p:sp>
      <p:cxnSp>
        <p:nvCxnSpPr>
          <p:cNvPr id="17" name="Straight Arrow Connector 16"/>
          <p:cNvCxnSpPr>
            <a:stCxn id="26" idx="0"/>
          </p:cNvCxnSpPr>
          <p:nvPr/>
        </p:nvCxnSpPr>
        <p:spPr>
          <a:xfrm flipV="1">
            <a:off x="2103804" y="2775118"/>
            <a:ext cx="1592656" cy="1187580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27" idx="0"/>
          </p:cNvCxnSpPr>
          <p:nvPr/>
        </p:nvCxnSpPr>
        <p:spPr>
          <a:xfrm flipV="1">
            <a:off x="3750288" y="3286892"/>
            <a:ext cx="306340" cy="646601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90948" y="2684236"/>
            <a:ext cx="1261872" cy="31546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Root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72868" y="3962698"/>
            <a:ext cx="1261872" cy="31546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9352" y="3933493"/>
            <a:ext cx="1261872" cy="31546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080000" y="3257828"/>
            <a:ext cx="329184" cy="695986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16638" y="3957432"/>
            <a:ext cx="1261872" cy="31546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2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5317216" y="2784596"/>
            <a:ext cx="1825013" cy="1167943"/>
          </a:xfrm>
          <a:prstGeom prst="straightConnector1">
            <a:avLst/>
          </a:prstGeom>
          <a:ln>
            <a:solidFill>
              <a:srgbClr val="5354DD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83701" y="3956111"/>
            <a:ext cx="1261872" cy="31546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Rank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5781" y="3903753"/>
            <a:ext cx="36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3318" y="3903296"/>
            <a:ext cx="36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4373" y="3914598"/>
            <a:ext cx="364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/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93938" y="4361868"/>
            <a:ext cx="287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-</a:t>
            </a:r>
            <a:endParaRPr lang="en-US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451475" y="4361411"/>
            <a:ext cx="287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-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132530" y="4372713"/>
            <a:ext cx="287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-</a:t>
            </a:r>
            <a:endParaRPr lang="en-US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773538" y="4796920"/>
            <a:ext cx="304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*</a:t>
            </a:r>
            <a:endParaRPr lang="en-US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431075" y="4796463"/>
            <a:ext cx="304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*</a:t>
            </a:r>
            <a:endParaRPr lang="en-US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6112130" y="4807765"/>
            <a:ext cx="304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*</a:t>
            </a:r>
            <a:endParaRPr lang="en-US" sz="24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15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1168" y="1046031"/>
            <a:ext cx="8853932" cy="1541115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schemeClr val="accent1"/>
                </a:solidFill>
                <a:latin typeface="Consolas"/>
                <a:cs typeface="Consolas"/>
              </a:rPr>
              <a:t>int</a:t>
            </a:r>
            <a:r>
              <a:rPr lang="en-US" sz="2200" dirty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MPI_Reduce</a:t>
            </a:r>
            <a:r>
              <a:rPr lang="en-US" sz="2200" dirty="0" smtClean="0">
                <a:latin typeface="Consolas"/>
                <a:cs typeface="Consolas"/>
              </a:rPr>
              <a:t>(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const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solidFill>
                  <a:schemeClr val="accent1"/>
                </a:solidFill>
                <a:latin typeface="Consolas"/>
                <a:cs typeface="Consolas"/>
              </a:rPr>
              <a:t>void</a:t>
            </a:r>
            <a:r>
              <a:rPr lang="en-US" sz="2200" dirty="0" smtClean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sendbuf</a:t>
            </a:r>
            <a:r>
              <a:rPr lang="en-US" sz="2200" dirty="0" smtClean="0">
                <a:latin typeface="Consolas"/>
                <a:cs typeface="Consolas"/>
              </a:rPr>
              <a:t>, 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void</a:t>
            </a:r>
            <a:r>
              <a:rPr lang="en-US" sz="2200" dirty="0" smtClean="0">
                <a:latin typeface="Consolas"/>
                <a:cs typeface="Consolas"/>
              </a:rPr>
              <a:t> *</a:t>
            </a:r>
            <a:r>
              <a:rPr lang="en-US" sz="2200" dirty="0" err="1" smtClean="0">
                <a:latin typeface="Consolas"/>
                <a:cs typeface="Consolas"/>
              </a:rPr>
              <a:t>recvbuf</a:t>
            </a:r>
            <a:endParaRPr lang="en-US" sz="22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200" dirty="0"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 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count,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MPI_Datatype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datatype</a:t>
            </a:r>
            <a:r>
              <a:rPr lang="en-US" sz="2200" dirty="0" smtClean="0">
                <a:latin typeface="Consolas"/>
                <a:cs typeface="Consolas"/>
              </a:rPr>
              <a:t>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             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MPI_Op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op,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smtClean="0">
                <a:latin typeface="Consolas"/>
                <a:cs typeface="Consolas"/>
              </a:rPr>
              <a:t>root, </a:t>
            </a:r>
            <a:r>
              <a:rPr lang="en-US" sz="2200" dirty="0" err="1" smtClean="0">
                <a:solidFill>
                  <a:srgbClr val="0070B9"/>
                </a:solidFill>
                <a:latin typeface="Consolas"/>
                <a:cs typeface="Consolas"/>
              </a:rPr>
              <a:t>MPI_Comm</a:t>
            </a:r>
            <a:r>
              <a:rPr lang="en-US" sz="22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2200" dirty="0" err="1" smtClean="0">
                <a:latin typeface="Consolas"/>
                <a:cs typeface="Consolas"/>
              </a:rPr>
              <a:t>comm</a:t>
            </a:r>
            <a:r>
              <a:rPr lang="en-US" sz="2200" dirty="0" smtClean="0">
                <a:latin typeface="Consolas"/>
                <a:cs typeface="Consolas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200" y="3001454"/>
            <a:ext cx="8458200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 smtClean="0">
                <a:latin typeface="Consolas"/>
                <a:cs typeface="Consolas"/>
              </a:rPr>
              <a:t>sendbuf</a:t>
            </a:r>
            <a:r>
              <a:rPr lang="en-US" sz="2000" b="1" dirty="0" smtClean="0">
                <a:latin typeface="Consolas"/>
                <a:cs typeface="Consolas"/>
              </a:rPr>
              <a:t> 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>
                <a:cs typeface="Consolas"/>
              </a:rPr>
              <a:t>Initial address of send </a:t>
            </a:r>
            <a:r>
              <a:rPr lang="en-US" sz="2000" dirty="0" smtClean="0">
                <a:cs typeface="Consolas"/>
              </a:rPr>
              <a:t>buffer</a:t>
            </a:r>
          </a:p>
          <a:p>
            <a:r>
              <a:rPr lang="en-US" sz="2000" b="1" dirty="0" err="1">
                <a:latin typeface="Consolas"/>
                <a:cs typeface="Consolas"/>
              </a:rPr>
              <a:t>r</a:t>
            </a:r>
            <a:r>
              <a:rPr lang="en-US" sz="2000" b="1" dirty="0" err="1" smtClean="0">
                <a:latin typeface="Consolas"/>
                <a:cs typeface="Consolas"/>
              </a:rPr>
              <a:t>ecvbuf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Buffer to receive reduced result on root rank</a:t>
            </a:r>
            <a:endParaRPr lang="en-US" sz="2000" dirty="0">
              <a:cs typeface="Consolas"/>
            </a:endParaRPr>
          </a:p>
          <a:p>
            <a:r>
              <a:rPr lang="en-US" sz="2000" b="1" dirty="0">
                <a:latin typeface="Consolas"/>
                <a:cs typeface="Consolas"/>
              </a:rPr>
              <a:t>count</a:t>
            </a:r>
          </a:p>
          <a:p>
            <a:pPr lvl="1"/>
            <a:r>
              <a:rPr lang="en-US" sz="2000" dirty="0">
                <a:cs typeface="Consolas"/>
              </a:rPr>
              <a:t>Number of elements </a:t>
            </a:r>
            <a:r>
              <a:rPr lang="en-US" sz="2000" dirty="0" smtClean="0">
                <a:cs typeface="Consolas"/>
              </a:rPr>
              <a:t>in </a:t>
            </a:r>
          </a:p>
          <a:p>
            <a:pPr lvl="1"/>
            <a:r>
              <a:rPr lang="en-US" sz="2000" dirty="0" err="1" smtClean="0">
                <a:latin typeface="Consolas"/>
                <a:cs typeface="Consolas"/>
              </a:rPr>
              <a:t>sendbuf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b="1" dirty="0" err="1">
                <a:latin typeface="Consolas"/>
                <a:cs typeface="Consolas"/>
              </a:rPr>
              <a:t>datatype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err="1">
                <a:cs typeface="Consolas"/>
              </a:rPr>
              <a:t>Datatype</a:t>
            </a:r>
            <a:r>
              <a:rPr lang="en-US" sz="2000" dirty="0">
                <a:cs typeface="Consolas"/>
              </a:rPr>
              <a:t> of each element in </a:t>
            </a:r>
            <a:r>
              <a:rPr lang="en-US" sz="2000" dirty="0" smtClean="0">
                <a:cs typeface="Consolas"/>
              </a:rPr>
              <a:t>send </a:t>
            </a:r>
            <a:r>
              <a:rPr lang="en-US" sz="2000" dirty="0">
                <a:cs typeface="Consolas"/>
              </a:rPr>
              <a:t>buffer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endParaRPr lang="en-US" sz="2000" dirty="0" smtClean="0">
              <a:latin typeface="Consolas"/>
              <a:cs typeface="Consolas"/>
            </a:endParaRPr>
          </a:p>
          <a:p>
            <a:endParaRPr lang="en-US" sz="2000" dirty="0">
              <a:latin typeface="Consolas"/>
              <a:cs typeface="Consolas"/>
            </a:endParaRPr>
          </a:p>
          <a:p>
            <a:r>
              <a:rPr lang="en-US" sz="2000" b="1" dirty="0" smtClean="0">
                <a:latin typeface="Consolas"/>
                <a:cs typeface="Consolas"/>
              </a:rPr>
              <a:t>op</a:t>
            </a:r>
          </a:p>
          <a:p>
            <a:pPr lvl="1"/>
            <a:r>
              <a:rPr lang="en-US" sz="2000" dirty="0" smtClean="0">
                <a:latin typeface="+mn-lt"/>
                <a:cs typeface="Consolas"/>
              </a:rPr>
              <a:t>Reduce operation (MPI_MAX, MPI_MIN, MPI_SUM, …)</a:t>
            </a:r>
          </a:p>
          <a:p>
            <a:r>
              <a:rPr lang="en-US" sz="2000" b="1" dirty="0" smtClean="0">
                <a:latin typeface="Consolas"/>
                <a:cs typeface="Consolas"/>
              </a:rPr>
              <a:t>root</a:t>
            </a:r>
          </a:p>
          <a:p>
            <a:pPr lvl="1"/>
            <a:r>
              <a:rPr lang="en-US" sz="2000" dirty="0" smtClean="0">
                <a:cs typeface="Consolas"/>
              </a:rPr>
              <a:t>Rank of node that will receive reduced value in </a:t>
            </a:r>
            <a:r>
              <a:rPr lang="en-US" sz="2000" dirty="0" err="1" smtClean="0">
                <a:cs typeface="Consolas"/>
              </a:rPr>
              <a:t>recvbuf</a:t>
            </a:r>
            <a:endParaRPr lang="en-US" sz="2000" dirty="0" smtClean="0">
              <a:cs typeface="Consolas"/>
            </a:endParaRPr>
          </a:p>
          <a:p>
            <a:r>
              <a:rPr lang="en-US" sz="2000" b="1" dirty="0" err="1" smtClean="0">
                <a:latin typeface="Consolas"/>
                <a:cs typeface="Consolas"/>
              </a:rPr>
              <a:t>comm</a:t>
            </a:r>
            <a:endParaRPr lang="en-US" sz="2000" b="1" dirty="0">
              <a:latin typeface="Consolas"/>
              <a:cs typeface="Consolas"/>
            </a:endParaRPr>
          </a:p>
          <a:p>
            <a:pPr lvl="1"/>
            <a:r>
              <a:rPr lang="en-US" sz="2000" dirty="0" smtClean="0">
                <a:cs typeface="Consolas"/>
              </a:rPr>
              <a:t>Communicator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34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Collectives: Example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168" y="798070"/>
            <a:ext cx="8642640" cy="4195415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#include </a:t>
            </a:r>
            <a:r>
              <a:rPr lang="en-US" sz="1400" dirty="0" smtClean="0">
                <a:latin typeface="Consolas"/>
                <a:cs typeface="Consolas"/>
              </a:rPr>
              <a:t>“</a:t>
            </a:r>
            <a:r>
              <a:rPr lang="en-US" sz="1400" dirty="0" err="1" smtClean="0">
                <a:latin typeface="Consolas"/>
                <a:cs typeface="Consolas"/>
              </a:rPr>
              <a:t>stdio.h</a:t>
            </a:r>
            <a:r>
              <a:rPr lang="en-US" sz="1400" dirty="0" smtClean="0">
                <a:latin typeface="Consolas"/>
                <a:cs typeface="Consolas"/>
              </a:rPr>
              <a:t>”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#include </a:t>
            </a:r>
            <a:r>
              <a:rPr lang="en-US" sz="1400" dirty="0" smtClean="0">
                <a:latin typeface="Consolas"/>
                <a:cs typeface="Consolas"/>
              </a:rPr>
              <a:t>“</a:t>
            </a:r>
            <a:r>
              <a:rPr lang="en-US" sz="1400" dirty="0" err="1" smtClean="0">
                <a:latin typeface="Consolas"/>
                <a:cs typeface="Consolas"/>
              </a:rPr>
              <a:t>mpi.h</a:t>
            </a:r>
            <a:r>
              <a:rPr lang="en-US" sz="1400" dirty="0" smtClean="0">
                <a:latin typeface="Consolas"/>
                <a:cs typeface="Consolas"/>
              </a:rPr>
              <a:t>”</a:t>
            </a:r>
          </a:p>
          <a:p>
            <a:pPr marL="0" indent="0">
              <a:lnSpc>
                <a:spcPct val="50000"/>
              </a:lnSpc>
              <a:buNone/>
            </a:pP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err="1">
                <a:solidFill>
                  <a:schemeClr val="accent1"/>
                </a:solidFill>
                <a:latin typeface="Consolas"/>
                <a:cs typeface="Consolas"/>
              </a:rPr>
              <a:t>i</a:t>
            </a:r>
            <a:r>
              <a:rPr lang="en-US" sz="1400" dirty="0" err="1" smtClean="0">
                <a:solidFill>
                  <a:schemeClr val="accent1"/>
                </a:solidFill>
                <a:latin typeface="Consolas"/>
                <a:cs typeface="Consolas"/>
              </a:rPr>
              <a:t>nt</a:t>
            </a:r>
            <a:r>
              <a:rPr lang="en-US" sz="1400" dirty="0" smtClean="0">
                <a:solidFill>
                  <a:schemeClr val="accent1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main(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char</a:t>
            </a:r>
            <a:r>
              <a:rPr lang="en-US" sz="1400" dirty="0" smtClean="0">
                <a:latin typeface="Consolas"/>
                <a:cs typeface="Consolas"/>
              </a:rPr>
              <a:t> **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solidFill>
                  <a:srgbClr val="0070B9"/>
                </a:solidFill>
                <a:latin typeface="Consolas"/>
                <a:cs typeface="Consolas"/>
              </a:rPr>
              <a:t>int</a:t>
            </a:r>
            <a:r>
              <a:rPr lang="en-US" sz="1400" dirty="0" smtClean="0">
                <a:solidFill>
                  <a:srgbClr val="0070B9"/>
                </a:solidFill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rank, root, </a:t>
            </a:r>
            <a:r>
              <a:rPr lang="en-US" sz="1400" dirty="0" err="1" smtClean="0">
                <a:latin typeface="Consolas"/>
                <a:cs typeface="Consolas"/>
              </a:rPr>
              <a:t>bcast_data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root = 0;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smtClean="0">
                <a:solidFill>
                  <a:schemeClr val="accent5"/>
                </a:solidFill>
                <a:latin typeface="Consolas"/>
                <a:cs typeface="Consolas"/>
              </a:rPr>
              <a:t>if</a:t>
            </a:r>
            <a:r>
              <a:rPr lang="en-US" sz="1400" dirty="0" smtClean="0">
                <a:latin typeface="Consolas"/>
                <a:cs typeface="Consolas"/>
              </a:rPr>
              <a:t>(rank == root)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       </a:t>
            </a:r>
            <a:r>
              <a:rPr lang="en-US" sz="1400" dirty="0" err="1" smtClean="0">
                <a:latin typeface="Consolas"/>
                <a:cs typeface="Consolas"/>
              </a:rPr>
              <a:t>bcast_data</a:t>
            </a:r>
            <a:r>
              <a:rPr lang="en-US" sz="1400" dirty="0" smtClean="0">
                <a:latin typeface="Consolas"/>
                <a:cs typeface="Consolas"/>
              </a:rPr>
              <a:t> = 10; </a:t>
            </a:r>
          </a:p>
          <a:p>
            <a:pPr marL="0" indent="0">
              <a:lnSpc>
                <a:spcPct val="50000"/>
              </a:lnSpc>
              <a:buNone/>
            </a:pP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err="1" smtClean="0">
                <a:latin typeface="Consolas"/>
                <a:cs typeface="Consolas"/>
              </a:rPr>
              <a:t>MPI_Init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argc</a:t>
            </a:r>
            <a:r>
              <a:rPr lang="en-US" sz="1400" dirty="0" smtClean="0">
                <a:latin typeface="Consolas"/>
                <a:cs typeface="Consolas"/>
              </a:rPr>
              <a:t>, &amp;</a:t>
            </a:r>
            <a:r>
              <a:rPr lang="en-US" sz="1400" dirty="0" err="1" smtClean="0">
                <a:latin typeface="Consolas"/>
                <a:cs typeface="Consolas"/>
              </a:rPr>
              <a:t>argv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MPI_Comm_rank</a:t>
            </a:r>
            <a:r>
              <a:rPr lang="en-US" sz="1400" dirty="0" smtClean="0">
                <a:latin typeface="Consolas"/>
                <a:cs typeface="Consolas"/>
              </a:rPr>
              <a:t>(</a:t>
            </a:r>
            <a:r>
              <a:rPr lang="en-US" sz="1400" dirty="0" smtClean="0">
                <a:solidFill>
                  <a:schemeClr val="accent3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, &amp;rank);</a:t>
            </a:r>
          </a:p>
          <a:p>
            <a:pPr marL="0" indent="0">
              <a:lnSpc>
                <a:spcPct val="50000"/>
              </a:lnSpc>
              <a:buNone/>
            </a:pPr>
            <a:endParaRPr lang="en-US" sz="1400" dirty="0" smtClean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</a:t>
            </a: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err="1" smtClean="0">
                <a:latin typeface="Consolas"/>
                <a:cs typeface="Consolas"/>
              </a:rPr>
              <a:t>MPI_Bcast</a:t>
            </a:r>
            <a:r>
              <a:rPr lang="en-US" sz="1400" dirty="0" smtClean="0">
                <a:latin typeface="Consolas"/>
                <a:cs typeface="Consolas"/>
              </a:rPr>
              <a:t>(&amp;</a:t>
            </a:r>
            <a:r>
              <a:rPr lang="en-US" sz="1400" dirty="0" err="1" smtClean="0">
                <a:latin typeface="Consolas"/>
                <a:cs typeface="Consolas"/>
              </a:rPr>
              <a:t>bcast_data</a:t>
            </a:r>
            <a:r>
              <a:rPr lang="en-US" sz="1400" dirty="0" smtClean="0">
                <a:latin typeface="Consolas"/>
                <a:cs typeface="Consolas"/>
              </a:rPr>
              <a:t>, 1, MPI_INT, root, </a:t>
            </a:r>
            <a:r>
              <a:rPr lang="en-US" sz="1400" dirty="0" smtClean="0">
                <a:solidFill>
                  <a:srgbClr val="DE762D"/>
                </a:solidFill>
                <a:latin typeface="Consolas"/>
                <a:cs typeface="Consolas"/>
              </a:rPr>
              <a:t>MPI_COMM_WORLD</a:t>
            </a:r>
            <a:r>
              <a:rPr lang="en-US" sz="1400" dirty="0" smtClean="0">
                <a:latin typeface="Consolas"/>
                <a:cs typeface="Consolas"/>
              </a:rPr>
              <a:t>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   </a:t>
            </a:r>
            <a:r>
              <a:rPr lang="en-US" sz="1400" dirty="0" err="1">
                <a:latin typeface="Consolas"/>
                <a:cs typeface="Consolas"/>
              </a:rPr>
              <a:t>printf</a:t>
            </a:r>
            <a:r>
              <a:rPr lang="en-US" sz="1400" dirty="0">
                <a:latin typeface="Consolas"/>
                <a:cs typeface="Consolas"/>
              </a:rPr>
              <a:t>("Rank %d has </a:t>
            </a:r>
            <a:r>
              <a:rPr lang="en-US" sz="1400" dirty="0" err="1">
                <a:latin typeface="Consolas"/>
                <a:cs typeface="Consolas"/>
              </a:rPr>
              <a:t>bcast_data</a:t>
            </a:r>
            <a:r>
              <a:rPr lang="en-US" sz="1400" dirty="0">
                <a:latin typeface="Consolas"/>
                <a:cs typeface="Consolas"/>
              </a:rPr>
              <a:t> = %d\n", rank, </a:t>
            </a:r>
            <a:r>
              <a:rPr lang="en-US" sz="1400" dirty="0" err="1">
                <a:latin typeface="Consolas"/>
                <a:cs typeface="Consolas"/>
              </a:rPr>
              <a:t>bcast_data</a:t>
            </a:r>
            <a:r>
              <a:rPr lang="en-US" sz="1400" dirty="0">
                <a:latin typeface="Consolas"/>
                <a:cs typeface="Consolas"/>
              </a:rPr>
              <a:t>)</a:t>
            </a:r>
            <a:r>
              <a:rPr lang="en-US" sz="1400" dirty="0" smtClean="0">
                <a:latin typeface="Consolas"/>
                <a:cs typeface="Consolas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    </a:t>
            </a:r>
            <a:r>
              <a:rPr lang="en-US" sz="1400" dirty="0" err="1" smtClean="0">
                <a:latin typeface="Consolas"/>
                <a:cs typeface="Consolas"/>
              </a:rPr>
              <a:t>MPI_Finalize</a:t>
            </a:r>
            <a:r>
              <a:rPr lang="en-US" sz="1400" dirty="0" smtClean="0">
                <a:latin typeface="Consolas"/>
                <a:cs typeface="Consolas"/>
              </a:rPr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>
                <a:latin typeface="Consolas"/>
                <a:cs typeface="Consolas"/>
              </a:rPr>
              <a:t> </a:t>
            </a:r>
            <a:r>
              <a:rPr lang="en-US" sz="1400" dirty="0" smtClean="0">
                <a:latin typeface="Consolas"/>
                <a:cs typeface="Consolas"/>
              </a:rPr>
              <a:t>   </a:t>
            </a:r>
            <a:r>
              <a:rPr lang="en-US" sz="1400" dirty="0" smtClean="0">
                <a:solidFill>
                  <a:srgbClr val="A03123"/>
                </a:solidFill>
                <a:latin typeface="Consolas"/>
                <a:cs typeface="Consolas"/>
              </a:rPr>
              <a:t>return</a:t>
            </a:r>
            <a:r>
              <a:rPr lang="en-US" sz="1400" dirty="0" smtClean="0">
                <a:latin typeface="Consolas"/>
                <a:cs typeface="Consolas"/>
              </a:rPr>
              <a:t> 0;</a:t>
            </a:r>
            <a:endParaRPr lang="en-US" sz="1400" dirty="0">
              <a:latin typeface="Consolas"/>
              <a:cs typeface="Consolas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sz="1400" dirty="0" smtClean="0">
                <a:latin typeface="Consolas"/>
                <a:cs typeface="Consolas"/>
              </a:rPr>
              <a:t>}</a:t>
            </a:r>
            <a:endParaRPr lang="en-US" sz="1400" dirty="0">
              <a:latin typeface="Consolas"/>
              <a:cs typeface="Consol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89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Collectives: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$ cc </a:t>
            </a:r>
            <a:r>
              <a:rPr lang="en-US" dirty="0" err="1" smtClean="0">
                <a:latin typeface="Consolas"/>
                <a:cs typeface="Consolas"/>
              </a:rPr>
              <a:t>collectives.c</a:t>
            </a:r>
            <a:r>
              <a:rPr lang="en-US" dirty="0" smtClean="0">
                <a:latin typeface="Consolas"/>
                <a:cs typeface="Consolas"/>
              </a:rPr>
              <a:t> –o </a:t>
            </a:r>
            <a:r>
              <a:rPr lang="en-US" dirty="0" err="1" smtClean="0">
                <a:latin typeface="Consolas"/>
                <a:cs typeface="Consolas"/>
              </a:rPr>
              <a:t>coll.exe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 smtClean="0">
                <a:latin typeface="Consolas"/>
                <a:cs typeface="Consolas"/>
              </a:rPr>
              <a:t>$ </a:t>
            </a:r>
            <a:r>
              <a:rPr lang="en-US" dirty="0" err="1" smtClean="0">
                <a:latin typeface="Consolas"/>
                <a:cs typeface="Consolas"/>
              </a:rPr>
              <a:t>aprun</a:t>
            </a:r>
            <a:r>
              <a:rPr lang="en-US" dirty="0" smtClean="0">
                <a:latin typeface="Consolas"/>
                <a:cs typeface="Consolas"/>
              </a:rPr>
              <a:t> –n 4 ./</a:t>
            </a:r>
            <a:r>
              <a:rPr lang="en-US" dirty="0" err="1" smtClean="0">
                <a:latin typeface="Consolas"/>
                <a:cs typeface="Consolas"/>
              </a:rPr>
              <a:t>coll.exe</a:t>
            </a:r>
            <a:endParaRPr lang="en-US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Rank 0 has </a:t>
            </a:r>
            <a:r>
              <a:rPr lang="en-US" dirty="0" err="1">
                <a:latin typeface="Consolas"/>
                <a:cs typeface="Consolas"/>
              </a:rPr>
              <a:t>bcast_data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smtClean="0">
                <a:latin typeface="Consolas"/>
                <a:cs typeface="Consolas"/>
              </a:rPr>
              <a:t>10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Rank 1 has </a:t>
            </a:r>
            <a:r>
              <a:rPr lang="en-US" dirty="0" err="1">
                <a:latin typeface="Consolas"/>
                <a:cs typeface="Consolas"/>
              </a:rPr>
              <a:t>bcast_data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smtClean="0">
                <a:latin typeface="Consolas"/>
                <a:cs typeface="Consolas"/>
              </a:rPr>
              <a:t>10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Rank 3 has </a:t>
            </a:r>
            <a:r>
              <a:rPr lang="en-US" dirty="0" err="1">
                <a:latin typeface="Consolas"/>
                <a:cs typeface="Consolas"/>
              </a:rPr>
              <a:t>bcast_data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smtClean="0">
                <a:latin typeface="Consolas"/>
                <a:cs typeface="Consolas"/>
              </a:rPr>
              <a:t>10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dirty="0">
                <a:latin typeface="Consolas"/>
                <a:cs typeface="Consolas"/>
              </a:rPr>
              <a:t>Rank 2 has </a:t>
            </a:r>
            <a:r>
              <a:rPr lang="en-US" dirty="0" err="1">
                <a:latin typeface="Consolas"/>
                <a:cs typeface="Consolas"/>
              </a:rPr>
              <a:t>bcast_data</a:t>
            </a:r>
            <a:r>
              <a:rPr lang="en-US" dirty="0">
                <a:latin typeface="Consolas"/>
                <a:cs typeface="Consolas"/>
              </a:rPr>
              <a:t> = </a:t>
            </a:r>
            <a:r>
              <a:rPr lang="en-US" dirty="0" smtClean="0">
                <a:latin typeface="Consolas"/>
                <a:cs typeface="Consolas"/>
              </a:rPr>
              <a:t>10</a:t>
            </a:r>
          </a:p>
          <a:p>
            <a:pPr marL="0" indent="0">
              <a:buNone/>
            </a:pPr>
            <a:endParaRPr lang="en-US" dirty="0">
              <a:latin typeface="Consolas"/>
              <a:cs typeface="Consola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1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 flipH="1">
            <a:off x="4601878" y="4351118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 rot="16200000" flipH="1">
            <a:off x="3872353" y="437418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 flipH="1">
            <a:off x="4190780" y="4551458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 flipH="1">
            <a:off x="4179488" y="409335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44590"/>
            <a:ext cx="8636290" cy="496290"/>
          </a:xfrm>
        </p:spPr>
        <p:txBody>
          <a:bodyPr/>
          <a:lstStyle/>
          <a:p>
            <a:r>
              <a:rPr lang="en-US" dirty="0" smtClean="0"/>
              <a:t>Why message passing?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distributed memory systems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0654" y="3471545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038082" y="3471837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342138" y="2920694"/>
            <a:ext cx="2085117" cy="124334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CPU</a:t>
            </a:r>
            <a:endParaRPr lang="en-US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7654256" y="2838532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memory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4704351" y="2838240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703886" y="4530969"/>
            <a:ext cx="3362243" cy="1459713"/>
            <a:chOff x="3387355" y="2185414"/>
            <a:chExt cx="5265953" cy="2286206"/>
          </a:xfrm>
        </p:grpSpPr>
        <p:sp>
          <p:nvSpPr>
            <p:cNvPr id="20" name="Rectangle 19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035114" y="4542729"/>
            <a:ext cx="3362243" cy="1459713"/>
            <a:chOff x="3387355" y="2185414"/>
            <a:chExt cx="5265953" cy="2286206"/>
          </a:xfrm>
        </p:grpSpPr>
        <p:sp>
          <p:nvSpPr>
            <p:cNvPr id="26" name="Rectangle 25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034649" y="2837325"/>
            <a:ext cx="3362243" cy="1459713"/>
            <a:chOff x="3387355" y="2185414"/>
            <a:chExt cx="5265953" cy="2286206"/>
          </a:xfrm>
        </p:grpSpPr>
        <p:sp>
          <p:nvSpPr>
            <p:cNvPr id="32" name="Rectangle 31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12292" y="2334151"/>
            <a:ext cx="3763998" cy="2105313"/>
          </a:xfrm>
          <a:prstGeom prst="rect">
            <a:avLst/>
          </a:prstGeom>
          <a:noFill/>
          <a:ln w="57150" cmpd="sng">
            <a:solidFill>
              <a:schemeClr val="tx1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6652" y="2345593"/>
            <a:ext cx="12883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Node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 flipH="1">
            <a:off x="4601878" y="4351118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 rot="16200000" flipH="1">
            <a:off x="3872353" y="437418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 flipH="1">
            <a:off x="4190780" y="4551458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 flipH="1">
            <a:off x="4179488" y="4093350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44590"/>
            <a:ext cx="8636290" cy="496290"/>
          </a:xfrm>
        </p:spPr>
        <p:txBody>
          <a:bodyPr/>
          <a:lstStyle/>
          <a:p>
            <a:r>
              <a:rPr lang="en-US" dirty="0" smtClean="0"/>
              <a:t>Why message passing?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distributed memory systems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ass data between processes running on different nodes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10654" y="3471545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038082" y="3471837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342138" y="2920694"/>
            <a:ext cx="2085117" cy="124334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CPU</a:t>
            </a:r>
            <a:endParaRPr lang="en-US" sz="4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54256" y="2838532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memory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4351" y="2838240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Network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03886" y="4530969"/>
            <a:ext cx="3362243" cy="1459713"/>
            <a:chOff x="3387355" y="2185414"/>
            <a:chExt cx="5265953" cy="2286206"/>
          </a:xfrm>
        </p:grpSpPr>
        <p:sp>
          <p:nvSpPr>
            <p:cNvPr id="20" name="Rectangle 19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035114" y="4542729"/>
            <a:ext cx="3362243" cy="1459713"/>
            <a:chOff x="3387355" y="2185414"/>
            <a:chExt cx="5265953" cy="2286206"/>
          </a:xfrm>
        </p:grpSpPr>
        <p:sp>
          <p:nvSpPr>
            <p:cNvPr id="26" name="Rectangle 25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86258" y="2314553"/>
              <a:ext cx="3265715" cy="1947334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/>
                <a:t>CPU</a:t>
              </a:r>
              <a:endParaRPr lang="en-US" sz="4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sp>
        <p:nvSpPr>
          <p:cNvPr id="32" name="Rectangle 31"/>
          <p:cNvSpPr/>
          <p:nvPr/>
        </p:nvSpPr>
        <p:spPr>
          <a:xfrm flipH="1">
            <a:off x="3450897" y="3470630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 flipH="1">
            <a:off x="1423468" y="3470922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4" name="Rounded Rectangle 33"/>
          <p:cNvSpPr/>
          <p:nvPr/>
        </p:nvSpPr>
        <p:spPr>
          <a:xfrm flipH="1">
            <a:off x="1673988" y="2919779"/>
            <a:ext cx="2085117" cy="124334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CPU</a:t>
            </a:r>
            <a:endParaRPr lang="en-US" sz="4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 flipH="1">
            <a:off x="1034649" y="2837617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memory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 flipH="1">
            <a:off x="3984554" y="2837325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Network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 flipH="1">
            <a:off x="4601878" y="435200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 rot="16200000" flipH="1">
            <a:off x="3872353" y="4375062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 flipH="1">
            <a:off x="4190780" y="455234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 flipH="1">
            <a:off x="4179488" y="4094232"/>
            <a:ext cx="639693" cy="1985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44590"/>
            <a:ext cx="8636290" cy="496290"/>
          </a:xfrm>
        </p:spPr>
        <p:txBody>
          <a:bodyPr/>
          <a:lstStyle/>
          <a:p>
            <a:r>
              <a:rPr lang="en-US" dirty="0" smtClean="0"/>
              <a:t>Why message passing?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hybrid shared/distributed memory systems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10654" y="3472427"/>
            <a:ext cx="639693" cy="1985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038082" y="3472719"/>
            <a:ext cx="639693" cy="1985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654256" y="2839414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/>
              </a:rPr>
              <a:t>memory</a:t>
            </a:r>
            <a:endParaRPr lang="en-US" sz="2400" dirty="0">
              <a:effectLst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4351" y="2839122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/>
              </a:rPr>
              <a:t>Network</a:t>
            </a:r>
            <a:endParaRPr lang="en-US" sz="2400" dirty="0">
              <a:effectLst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03886" y="4531851"/>
            <a:ext cx="3362243" cy="1459713"/>
            <a:chOff x="3387355" y="2185414"/>
            <a:chExt cx="5265953" cy="2286206"/>
          </a:xfrm>
        </p:grpSpPr>
        <p:sp>
          <p:nvSpPr>
            <p:cNvPr id="20" name="Rectangle 19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035114" y="4543611"/>
            <a:ext cx="3362243" cy="1459713"/>
            <a:chOff x="3387355" y="2185414"/>
            <a:chExt cx="5265953" cy="2286206"/>
          </a:xfrm>
        </p:grpSpPr>
        <p:sp>
          <p:nvSpPr>
            <p:cNvPr id="26" name="Rectangle 25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effectLst/>
                </a:rPr>
                <a:t>memory</a:t>
              </a:r>
              <a:endParaRPr lang="en-US" sz="2400" dirty="0">
                <a:effectLst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sp>
        <p:nvSpPr>
          <p:cNvPr id="32" name="Rectangle 31"/>
          <p:cNvSpPr/>
          <p:nvPr/>
        </p:nvSpPr>
        <p:spPr>
          <a:xfrm flipH="1">
            <a:off x="3450897" y="3471512"/>
            <a:ext cx="639693" cy="1985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 flipH="1">
            <a:off x="1423468" y="3471804"/>
            <a:ext cx="639693" cy="1985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 flipH="1">
            <a:off x="1034649" y="2838499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/>
              </a:rPr>
              <a:t>memory</a:t>
            </a:r>
            <a:endParaRPr lang="en-US" sz="2400" dirty="0">
              <a:effectLst/>
            </a:endParaRPr>
          </a:p>
        </p:txBody>
      </p:sp>
      <p:sp>
        <p:nvSpPr>
          <p:cNvPr id="36" name="Rounded Rectangle 35"/>
          <p:cNvSpPr/>
          <p:nvPr/>
        </p:nvSpPr>
        <p:spPr>
          <a:xfrm flipH="1">
            <a:off x="3984554" y="2838207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/>
              </a:rPr>
              <a:t>Network</a:t>
            </a:r>
            <a:endParaRPr lang="en-US" sz="2400" dirty="0"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73988" y="2920661"/>
            <a:ext cx="2085117" cy="1243348"/>
            <a:chOff x="1673988" y="2290469"/>
            <a:chExt cx="2085117" cy="1243348"/>
          </a:xfrm>
        </p:grpSpPr>
        <p:sp>
          <p:nvSpPr>
            <p:cNvPr id="34" name="Rounded Rectangle 33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5" name="Straight Connector 4"/>
            <p:cNvCxnSpPr>
              <a:stCxn id="34" idx="0"/>
              <a:endCxn id="34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4" idx="3"/>
              <a:endCxn id="34" idx="1"/>
            </p:cNvCxnSpPr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/>
                </a:rPr>
                <a:t>CPU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38691" y="2924316"/>
            <a:ext cx="2085117" cy="1243348"/>
            <a:chOff x="1673988" y="2290469"/>
            <a:chExt cx="2085117" cy="1243348"/>
          </a:xfrm>
        </p:grpSpPr>
        <p:sp>
          <p:nvSpPr>
            <p:cNvPr id="53" name="Rounded Rectangle 52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3" idx="3"/>
              <a:endCxn id="53" idx="1"/>
            </p:cNvCxnSpPr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/>
                </a:rPr>
                <a:t>CPU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66218" y="4629162"/>
            <a:ext cx="2085117" cy="1243348"/>
            <a:chOff x="1673988" y="2290469"/>
            <a:chExt cx="2085117" cy="1243348"/>
          </a:xfrm>
        </p:grpSpPr>
        <p:sp>
          <p:nvSpPr>
            <p:cNvPr id="61" name="Rounded Rectangle 60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62" name="Straight Connector 61"/>
            <p:cNvCxnSpPr>
              <a:stCxn id="61" idx="0"/>
              <a:endCxn id="61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/>
                </a:rPr>
                <a:t>CPU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/>
                </a:rPr>
                <a:t>CPU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50131" y="4617720"/>
            <a:ext cx="2085117" cy="1243348"/>
            <a:chOff x="1673988" y="2290469"/>
            <a:chExt cx="2085117" cy="1243348"/>
          </a:xfrm>
        </p:grpSpPr>
        <p:sp>
          <p:nvSpPr>
            <p:cNvPr id="69" name="Rounded Rectangle 68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70" name="Straight Connector 69"/>
            <p:cNvCxnSpPr>
              <a:stCxn id="69" idx="0"/>
              <a:endCxn id="69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3"/>
              <a:endCxn id="69" idx="1"/>
            </p:cNvCxnSpPr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12292" y="2334151"/>
            <a:ext cx="3763998" cy="2105313"/>
          </a:xfrm>
          <a:prstGeom prst="rect">
            <a:avLst/>
          </a:prstGeom>
          <a:noFill/>
          <a:ln w="57150" cmpd="sng">
            <a:solidFill>
              <a:schemeClr val="tx1"/>
            </a:solidFill>
            <a:prstDash val="sysDash"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56652" y="2345593"/>
            <a:ext cx="128833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 smtClean="0"/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1451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 rot="16200000" flipH="1">
            <a:off x="4601878" y="435200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0" name="Rectangle 39"/>
          <p:cNvSpPr/>
          <p:nvPr/>
        </p:nvSpPr>
        <p:spPr>
          <a:xfrm rot="16200000" flipH="1">
            <a:off x="3872353" y="4375062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8" name="Rectangle 37"/>
          <p:cNvSpPr/>
          <p:nvPr/>
        </p:nvSpPr>
        <p:spPr>
          <a:xfrm flipH="1">
            <a:off x="4190780" y="4552340"/>
            <a:ext cx="639693" cy="1985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7" name="Rectangle 36"/>
          <p:cNvSpPr/>
          <p:nvPr/>
        </p:nvSpPr>
        <p:spPr>
          <a:xfrm flipH="1">
            <a:off x="4179488" y="4094232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44590"/>
            <a:ext cx="8636290" cy="496290"/>
          </a:xfrm>
        </p:spPr>
        <p:txBody>
          <a:bodyPr/>
          <a:lstStyle/>
          <a:p>
            <a:r>
              <a:rPr lang="en-US" dirty="0" smtClean="0"/>
              <a:t>Why message passing?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hybrid shared/distributed memory systems</a:t>
            </a:r>
          </a:p>
          <a:p>
            <a:pPr lvl="1"/>
            <a:r>
              <a:rPr lang="en-US" dirty="0" smtClean="0"/>
              <a:t>Need support for </a:t>
            </a:r>
            <a:r>
              <a:rPr lang="en-US" dirty="0" smtClean="0">
                <a:solidFill>
                  <a:srgbClr val="5354DD"/>
                </a:solidFill>
              </a:rPr>
              <a:t>inter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intra</a:t>
            </a:r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dirty="0" smtClean="0"/>
              <a:t>node communication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10654" y="3472427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038082" y="3472719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7654256" y="2839414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memory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04351" y="2839122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Network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03886" y="4531851"/>
            <a:ext cx="3362243" cy="1459713"/>
            <a:chOff x="3387355" y="2185414"/>
            <a:chExt cx="5265953" cy="2286206"/>
          </a:xfrm>
        </p:grpSpPr>
        <p:sp>
          <p:nvSpPr>
            <p:cNvPr id="20" name="Rectangle 19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memory</a:t>
              </a:r>
              <a:endParaRPr lang="en-US" sz="2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1035114" y="4543611"/>
            <a:ext cx="3362243" cy="1459713"/>
            <a:chOff x="3387355" y="2185414"/>
            <a:chExt cx="5265953" cy="2286206"/>
          </a:xfrm>
        </p:grpSpPr>
        <p:sp>
          <p:nvSpPr>
            <p:cNvPr id="26" name="Rectangle 25"/>
            <p:cNvSpPr/>
            <p:nvPr/>
          </p:nvSpPr>
          <p:spPr>
            <a:xfrm>
              <a:off x="3867087" y="3177298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42450" y="3177755"/>
              <a:ext cx="1001888" cy="31094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007503" y="2185871"/>
              <a:ext cx="645805" cy="2285749"/>
            </a:xfrm>
            <a:prstGeom prst="round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effectLst>
                    <a:glow rad="101600">
                      <a:schemeClr val="tx2">
                        <a:alpha val="75000"/>
                      </a:schemeClr>
                    </a:glow>
                  </a:effectLst>
                </a:rPr>
                <a:t>memory</a:t>
              </a:r>
              <a:endParaRPr lang="en-US" sz="2400" dirty="0">
                <a:effectLst>
                  <a:glow rad="101600">
                    <a:schemeClr val="tx2">
                      <a:alpha val="75000"/>
                    </a:schemeClr>
                  </a:glow>
                </a:effectLst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87355" y="2185414"/>
              <a:ext cx="645804" cy="2285749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/>
                <a:t>Network</a:t>
              </a:r>
              <a:endParaRPr lang="en-US" sz="2400" dirty="0"/>
            </a:p>
          </p:txBody>
        </p:sp>
      </p:grpSp>
      <p:sp>
        <p:nvSpPr>
          <p:cNvPr id="32" name="Rectangle 31"/>
          <p:cNvSpPr/>
          <p:nvPr/>
        </p:nvSpPr>
        <p:spPr>
          <a:xfrm flipH="1">
            <a:off x="3450897" y="3471512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 flipH="1">
            <a:off x="1423468" y="3471804"/>
            <a:ext cx="639693" cy="198532"/>
          </a:xfrm>
          <a:prstGeom prst="rect">
            <a:avLst/>
          </a:prstGeom>
          <a:solidFill>
            <a:srgbClr val="5354DD"/>
          </a:solidFill>
          <a:ln>
            <a:solidFill>
              <a:srgbClr val="4636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 flipH="1">
            <a:off x="1034649" y="2838499"/>
            <a:ext cx="412338" cy="145942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memory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 flipH="1">
            <a:off x="3984554" y="2838207"/>
            <a:ext cx="412338" cy="1459421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effectLst>
                  <a:glow rad="101600">
                    <a:srgbClr val="5354DD">
                      <a:alpha val="75000"/>
                    </a:srgbClr>
                  </a:glow>
                </a:effectLst>
              </a:rPr>
              <a:t>Network</a:t>
            </a:r>
            <a:endParaRPr lang="en-US" sz="2400" dirty="0">
              <a:effectLst>
                <a:glow rad="101600">
                  <a:srgbClr val="5354DD">
                    <a:alpha val="75000"/>
                  </a:srgbClr>
                </a:glo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73988" y="2920661"/>
            <a:ext cx="2085117" cy="1243348"/>
            <a:chOff x="1673988" y="2290469"/>
            <a:chExt cx="2085117" cy="1243348"/>
          </a:xfrm>
        </p:grpSpPr>
        <p:sp>
          <p:nvSpPr>
            <p:cNvPr id="34" name="Rounded Rectangle 33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5" name="Straight Connector 4"/>
            <p:cNvCxnSpPr>
              <a:stCxn id="34" idx="0"/>
              <a:endCxn id="34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4" idx="3"/>
              <a:endCxn id="34" idx="1"/>
            </p:cNvCxnSpPr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>
                    <a:glow rad="101600">
                      <a:srgbClr val="5354DD">
                        <a:alpha val="75000"/>
                      </a:srgbClr>
                    </a:glow>
                  </a:effectLst>
                </a:rPr>
                <a:t>CPU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38691" y="2924316"/>
            <a:ext cx="2085117" cy="1243348"/>
            <a:chOff x="1673988" y="2290469"/>
            <a:chExt cx="2085117" cy="1243348"/>
          </a:xfrm>
        </p:grpSpPr>
        <p:sp>
          <p:nvSpPr>
            <p:cNvPr id="53" name="Rounded Rectangle 52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54" name="Straight Connector 53"/>
            <p:cNvCxnSpPr>
              <a:stCxn id="53" idx="0"/>
              <a:endCxn id="53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3" idx="3"/>
              <a:endCxn id="53" idx="1"/>
            </p:cNvCxnSpPr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>
                    <a:glow rad="101600">
                      <a:srgbClr val="5354DD">
                        <a:alpha val="75000"/>
                      </a:srgbClr>
                    </a:glow>
                  </a:effectLst>
                </a:rPr>
                <a:t>CPU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66218" y="4629162"/>
            <a:ext cx="2085117" cy="1243348"/>
            <a:chOff x="1673988" y="2290469"/>
            <a:chExt cx="2085117" cy="1243348"/>
          </a:xfrm>
        </p:grpSpPr>
        <p:sp>
          <p:nvSpPr>
            <p:cNvPr id="61" name="Rounded Rectangle 60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62" name="Straight Connector 61"/>
            <p:cNvCxnSpPr>
              <a:stCxn id="61" idx="0"/>
              <a:endCxn id="61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>
                    <a:glow rad="101600">
                      <a:schemeClr val="tx2">
                        <a:alpha val="75000"/>
                      </a:schemeClr>
                    </a:glow>
                  </a:effectLst>
                </a:rPr>
                <a:t>CPU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  <a:effectLst>
                    <a:glow rad="101600">
                      <a:schemeClr val="tx2">
                        <a:alpha val="75000"/>
                      </a:schemeClr>
                    </a:glow>
                  </a:effectLst>
                </a:rPr>
                <a:t>CPU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50131" y="4617720"/>
            <a:ext cx="2085117" cy="1243348"/>
            <a:chOff x="1673988" y="2290469"/>
            <a:chExt cx="2085117" cy="1243348"/>
          </a:xfrm>
        </p:grpSpPr>
        <p:sp>
          <p:nvSpPr>
            <p:cNvPr id="69" name="Rounded Rectangle 68"/>
            <p:cNvSpPr/>
            <p:nvPr/>
          </p:nvSpPr>
          <p:spPr>
            <a:xfrm flipH="1">
              <a:off x="1673988" y="2290469"/>
              <a:ext cx="2085117" cy="1243348"/>
            </a:xfrm>
            <a:prstGeom prst="round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cxnSp>
          <p:nvCxnSpPr>
            <p:cNvPr id="70" name="Straight Connector 69"/>
            <p:cNvCxnSpPr>
              <a:stCxn id="69" idx="0"/>
              <a:endCxn id="69" idx="2"/>
            </p:cNvCxnSpPr>
            <p:nvPr/>
          </p:nvCxnSpPr>
          <p:spPr>
            <a:xfrm>
              <a:off x="2716546" y="2290469"/>
              <a:ext cx="0" cy="1243348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9" idx="3"/>
              <a:endCxn id="69" idx="1"/>
            </p:cNvCxnSpPr>
            <p:nvPr/>
          </p:nvCxnSpPr>
          <p:spPr>
            <a:xfrm>
              <a:off x="1673988" y="2912143"/>
              <a:ext cx="2085117" cy="0"/>
            </a:xfrm>
            <a:prstGeom prst="line">
              <a:avLst/>
            </a:prstGeom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780185" y="2402802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813520" y="239501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17187" y="3005094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791164" y="3008748"/>
              <a:ext cx="8344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 smtClean="0">
                  <a:solidFill>
                    <a:schemeClr val="bg1"/>
                  </a:solidFill>
                </a:rPr>
                <a:t>CPU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96290"/>
          </a:xfrm>
        </p:spPr>
        <p:txBody>
          <a:bodyPr/>
          <a:lstStyle/>
          <a:p>
            <a:r>
              <a:rPr lang="en-US" dirty="0" smtClean="0"/>
              <a:t>What is MPI?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293370"/>
            <a:ext cx="8642640" cy="4195415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message passing library specification</a:t>
            </a:r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essage </a:t>
            </a:r>
            <a:r>
              <a:rPr lang="en-US" b="1" dirty="0" smtClean="0"/>
              <a:t>P</a:t>
            </a:r>
            <a:r>
              <a:rPr lang="en-US" dirty="0" smtClean="0"/>
              <a:t>assing </a:t>
            </a:r>
            <a:r>
              <a:rPr lang="en-US" b="1" dirty="0" smtClean="0"/>
              <a:t>I</a:t>
            </a:r>
            <a:r>
              <a:rPr lang="en-US" dirty="0" smtClean="0"/>
              <a:t>nterface</a:t>
            </a:r>
          </a:p>
          <a:p>
            <a:pPr lvl="1"/>
            <a:r>
              <a:rPr lang="en-US" dirty="0" smtClean="0"/>
              <a:t>Community </a:t>
            </a:r>
            <a:r>
              <a:rPr lang="en-US" dirty="0"/>
              <a:t>driven </a:t>
            </a:r>
            <a:endParaRPr lang="en-US" dirty="0" smtClean="0"/>
          </a:p>
          <a:p>
            <a:pPr lvl="1"/>
            <a:r>
              <a:rPr lang="en-US" dirty="0" smtClean="0"/>
              <a:t>Forum composed of academic and industry researchers</a:t>
            </a:r>
          </a:p>
          <a:p>
            <a:r>
              <a:rPr lang="en-US" dirty="0" smtClean="0"/>
              <a:t>De facto standard for distributed message passing</a:t>
            </a:r>
          </a:p>
          <a:p>
            <a:pPr lvl="1"/>
            <a:r>
              <a:rPr lang="en-US" dirty="0"/>
              <a:t>Available on nearly all modern HPC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Currently on 3rd major specification release</a:t>
            </a:r>
          </a:p>
          <a:p>
            <a:r>
              <a:rPr lang="en-US" dirty="0" smtClean="0"/>
              <a:t>Several open and proprietary implementations</a:t>
            </a:r>
          </a:p>
          <a:p>
            <a:pPr lvl="1"/>
            <a:r>
              <a:rPr lang="en-US" dirty="0" smtClean="0"/>
              <a:t>Primarily C/Fortran implementations</a:t>
            </a:r>
          </a:p>
          <a:p>
            <a:pPr lvl="2"/>
            <a:r>
              <a:rPr lang="en-US" dirty="0" err="1" smtClean="0"/>
              <a:t>OpenMPI</a:t>
            </a:r>
            <a:r>
              <a:rPr lang="en-US" dirty="0" smtClean="0"/>
              <a:t>, MPICH, MVAPICH, Cray MPT, Intel MPI, etc.</a:t>
            </a:r>
          </a:p>
          <a:p>
            <a:pPr lvl="2"/>
            <a:r>
              <a:rPr lang="en-US" dirty="0" smtClean="0"/>
              <a:t>Bindings available for </a:t>
            </a:r>
            <a:r>
              <a:rPr lang="en-US" dirty="0"/>
              <a:t>P</a:t>
            </a:r>
            <a:r>
              <a:rPr lang="en-US" dirty="0" smtClean="0"/>
              <a:t>ython, R, Ruby, Java, etc.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214" y="6478797"/>
            <a:ext cx="1199406" cy="2116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">
  <a:themeElements>
    <a:clrScheme name="ORNL Corporate Palette 140501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0070B9"/>
      </a:accent1>
      <a:accent2>
        <a:srgbClr val="84B641"/>
      </a:accent2>
      <a:accent3>
        <a:srgbClr val="DE762D"/>
      </a:accent3>
      <a:accent4>
        <a:srgbClr val="00BDDD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DC0444-A6A2-4936-812D-537DD4CC8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6139F4-C6DD-43FB-A6CD-DB36A8DABE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F63343-7F9D-46A0-9CB9-7E5EB4795DFA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ORNL.potx</Template>
  <TotalTime>6244</TotalTime>
  <Words>2284</Words>
  <Application>Microsoft Office PowerPoint</Application>
  <PresentationFormat>On-screen Show (4:3)</PresentationFormat>
  <Paragraphs>626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ORNL</vt:lpstr>
      <vt:lpstr>Crash Course In Message Passing Interface</vt:lpstr>
      <vt:lpstr>Interactive job on mars</vt:lpstr>
      <vt:lpstr>Terminology</vt:lpstr>
      <vt:lpstr>Why message passing?</vt:lpstr>
      <vt:lpstr>Why message passing?</vt:lpstr>
      <vt:lpstr>Why message passing?</vt:lpstr>
      <vt:lpstr>Why message passing?</vt:lpstr>
      <vt:lpstr>Why message passing?</vt:lpstr>
      <vt:lpstr>What is MPI?</vt:lpstr>
      <vt:lpstr>What about Threads and Accelerators?</vt:lpstr>
      <vt:lpstr>MPI Functions</vt:lpstr>
      <vt:lpstr>More terminology</vt:lpstr>
      <vt:lpstr>Basic functions</vt:lpstr>
      <vt:lpstr>Basic functions</vt:lpstr>
      <vt:lpstr>Basic functions</vt:lpstr>
      <vt:lpstr>Basic functions</vt:lpstr>
      <vt:lpstr>Hello MPI_COMM_WORLD</vt:lpstr>
      <vt:lpstr>Hello MPI_COMM_WORLD</vt:lpstr>
      <vt:lpstr>Hello MPI_COMM_WORLD</vt:lpstr>
      <vt:lpstr>Hello MPI_COMM_WORLD</vt:lpstr>
      <vt:lpstr>MPI_Datatype</vt:lpstr>
      <vt:lpstr>Point to Point</vt:lpstr>
      <vt:lpstr>Point to Point</vt:lpstr>
      <vt:lpstr>Point to Point</vt:lpstr>
      <vt:lpstr>Point to Point: try 1</vt:lpstr>
      <vt:lpstr>Point to Point: try 1</vt:lpstr>
      <vt:lpstr>Deadlock</vt:lpstr>
      <vt:lpstr>Point to Point: Fix 1</vt:lpstr>
      <vt:lpstr>Non blocking P2P</vt:lpstr>
      <vt:lpstr>Non blocking P2P</vt:lpstr>
      <vt:lpstr>Non blocking P2P</vt:lpstr>
      <vt:lpstr>Non blocking P2P</vt:lpstr>
      <vt:lpstr>Point to Point: Fix 2</vt:lpstr>
      <vt:lpstr>Collectives</vt:lpstr>
      <vt:lpstr>Collectives</vt:lpstr>
      <vt:lpstr>Collectives</vt:lpstr>
      <vt:lpstr>Collectives</vt:lpstr>
      <vt:lpstr>Collectives</vt:lpstr>
      <vt:lpstr>Collectives</vt:lpstr>
      <vt:lpstr>Collectives</vt:lpstr>
      <vt:lpstr>Collectives</vt:lpstr>
      <vt:lpstr>Collectives</vt:lpstr>
      <vt:lpstr>Collectives</vt:lpstr>
      <vt:lpstr>Collectives: Example</vt:lpstr>
      <vt:lpstr>Collectives: Example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Ray, Sherry E.</cp:lastModifiedBy>
  <cp:revision>564</cp:revision>
  <cp:lastPrinted>2014-06-20T16:53:05Z</cp:lastPrinted>
  <dcterms:created xsi:type="dcterms:W3CDTF">2014-05-13T12:38:57Z</dcterms:created>
  <dcterms:modified xsi:type="dcterms:W3CDTF">2014-06-26T16:22:27Z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