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s/slide67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0"/>
  </p:notesMasterIdLst>
  <p:handoutMasterIdLst>
    <p:handoutMasterId r:id="rId71"/>
  </p:handoutMasterIdLst>
  <p:sldIdLst>
    <p:sldId id="312" r:id="rId2"/>
    <p:sldId id="266" r:id="rId3"/>
    <p:sldId id="338" r:id="rId4"/>
    <p:sldId id="438" r:id="rId5"/>
    <p:sldId id="313" r:id="rId6"/>
    <p:sldId id="319" r:id="rId7"/>
    <p:sldId id="381" r:id="rId8"/>
    <p:sldId id="267" r:id="rId9"/>
    <p:sldId id="272" r:id="rId10"/>
    <p:sldId id="268" r:id="rId11"/>
    <p:sldId id="270" r:id="rId12"/>
    <p:sldId id="269" r:id="rId13"/>
    <p:sldId id="442" r:id="rId14"/>
    <p:sldId id="335" r:id="rId15"/>
    <p:sldId id="315" r:id="rId16"/>
    <p:sldId id="321" r:id="rId17"/>
    <p:sldId id="323" r:id="rId18"/>
    <p:sldId id="288" r:id="rId19"/>
    <p:sldId id="276" r:id="rId20"/>
    <p:sldId id="278" r:id="rId21"/>
    <p:sldId id="280" r:id="rId22"/>
    <p:sldId id="282" r:id="rId23"/>
    <p:sldId id="284" r:id="rId24"/>
    <p:sldId id="286" r:id="rId25"/>
    <p:sldId id="432" r:id="rId26"/>
    <p:sldId id="433" r:id="rId27"/>
    <p:sldId id="434" r:id="rId28"/>
    <p:sldId id="436" r:id="rId29"/>
    <p:sldId id="435" r:id="rId30"/>
    <p:sldId id="437" r:id="rId31"/>
    <p:sldId id="429" r:id="rId32"/>
    <p:sldId id="430" r:id="rId33"/>
    <p:sldId id="431" r:id="rId34"/>
    <p:sldId id="389" r:id="rId35"/>
    <p:sldId id="294" r:id="rId36"/>
    <p:sldId id="293" r:id="rId37"/>
    <p:sldId id="400" r:id="rId38"/>
    <p:sldId id="428" r:id="rId39"/>
    <p:sldId id="324" r:id="rId40"/>
    <p:sldId id="336" r:id="rId41"/>
    <p:sldId id="314" r:id="rId42"/>
    <p:sldId id="307" r:id="rId43"/>
    <p:sldId id="309" r:id="rId44"/>
    <p:sldId id="311" r:id="rId45"/>
    <p:sldId id="351" r:id="rId46"/>
    <p:sldId id="352" r:id="rId47"/>
    <p:sldId id="353" r:id="rId48"/>
    <p:sldId id="354" r:id="rId49"/>
    <p:sldId id="355" r:id="rId50"/>
    <p:sldId id="356" r:id="rId51"/>
    <p:sldId id="357" r:id="rId52"/>
    <p:sldId id="359" r:id="rId53"/>
    <p:sldId id="360" r:id="rId54"/>
    <p:sldId id="361" r:id="rId55"/>
    <p:sldId id="368" r:id="rId56"/>
    <p:sldId id="372" r:id="rId57"/>
    <p:sldId id="373" r:id="rId58"/>
    <p:sldId id="374" r:id="rId59"/>
    <p:sldId id="363" r:id="rId60"/>
    <p:sldId id="364" r:id="rId61"/>
    <p:sldId id="365" r:id="rId62"/>
    <p:sldId id="367" r:id="rId63"/>
    <p:sldId id="396" r:id="rId64"/>
    <p:sldId id="398" r:id="rId65"/>
    <p:sldId id="395" r:id="rId66"/>
    <p:sldId id="439" r:id="rId67"/>
    <p:sldId id="440" r:id="rId68"/>
    <p:sldId id="441" r:id="rId69"/>
  </p:sldIdLst>
  <p:sldSz cx="10972800" cy="6172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E3D01"/>
    <a:srgbClr val="EF561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12" y="-348"/>
      </p:cViewPr>
      <p:guideLst>
        <p:guide orient="horz" pos="1944"/>
        <p:guide pos="345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notesMaster" Target="notesMasters/notesMaster1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BB0466-3E27-4A37-BE19-B6FF36691A5C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B54B2-BDB6-4425-B37B-4432C458F31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EE1DED-CF5E-45FC-8A82-B55C3873E033}" type="datetimeFigureOut">
              <a:rPr lang="en-US" smtClean="0"/>
              <a:pPr/>
              <a:t>1/29/2013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F3F04A-C14A-4953-9589-C842BF0746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62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1917384"/>
            <a:ext cx="9326880" cy="1323023"/>
          </a:xfrm>
        </p:spPr>
        <p:txBody>
          <a:bodyPr/>
          <a:lstStyle>
            <a:lvl1pPr>
              <a:defRPr>
                <a:solidFill>
                  <a:srgbClr val="008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45920" y="3497580"/>
            <a:ext cx="7680960" cy="1577340"/>
          </a:xfrm>
        </p:spPr>
        <p:txBody>
          <a:bodyPr/>
          <a:lstStyle>
            <a:lvl1pPr marL="0" indent="0" algn="ctr">
              <a:buNone/>
              <a:defRPr>
                <a:solidFill>
                  <a:srgbClr val="008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48640" y="5720716"/>
            <a:ext cx="2560320" cy="328613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2012, NVIDIA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2012, NVIDIA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776" y="3966211"/>
            <a:ext cx="9326880" cy="12258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776" y="2616042"/>
            <a:ext cx="9326880" cy="135016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2012, NVIDIA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2012, NVIDIA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0"/>
            <a:ext cx="9601200" cy="876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440181"/>
            <a:ext cx="9204960" cy="407336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30840" y="5829300"/>
            <a:ext cx="441960" cy="32861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064BBBC-D904-4B6D-AA3F-A20A3961081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76" y="5952171"/>
            <a:ext cx="890124" cy="220029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0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© 2012, NVIDIA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b="1" kern="1200">
          <a:solidFill>
            <a:srgbClr val="0E3D0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vidia.com/content/GTC-2010/pdfs/2012_GTC2010v2.pdf" TargetMode="External"/><Relationship Id="rId2" Type="http://schemas.openxmlformats.org/officeDocument/2006/relationships/hyperlink" Target="http://www.nvidia.com/object/nvidia-kepler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veloper.nvidia.com/gpu-computing-webinars" TargetMode="External"/><Relationship Id="rId5" Type="http://schemas.openxmlformats.org/officeDocument/2006/relationships/hyperlink" Target="http://developer.download.nvidia.com/CUDA/training/CUDA_LocalMemoryOptimization.mp4" TargetMode="External"/><Relationship Id="rId4" Type="http://schemas.openxmlformats.org/officeDocument/2006/relationships/hyperlink" Target="http://developer.download.nvidia.com/CUDA/training/register_spilling.pdf" TargetMode="Externa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58477"/>
            <a:ext cx="9829800" cy="1323023"/>
          </a:xfrm>
        </p:spPr>
        <p:txBody>
          <a:bodyPr/>
          <a:lstStyle/>
          <a:p>
            <a:r>
              <a:rPr lang="en-US" dirty="0" smtClean="0">
                <a:solidFill>
                  <a:srgbClr val="0E3D01"/>
                </a:solidFill>
              </a:rPr>
              <a:t>GPU Performance Analysis and Optimization</a:t>
            </a:r>
            <a:endParaRPr lang="en-US" dirty="0">
              <a:solidFill>
                <a:srgbClr val="0E3D0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" y="4686300"/>
            <a:ext cx="7680960" cy="1043940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>
                <a:solidFill>
                  <a:srgbClr val="0E3D01"/>
                </a:solidFill>
              </a:rPr>
              <a:t>Paulius Micikevicius</a:t>
            </a:r>
          </a:p>
          <a:p>
            <a:pPr algn="l"/>
            <a:r>
              <a:rPr lang="en-US" sz="2800" b="0" dirty="0" smtClean="0">
                <a:solidFill>
                  <a:srgbClr val="0E3D01"/>
                </a:solidFill>
              </a:rPr>
              <a:t>Developer Technology, NVIDIA</a:t>
            </a:r>
            <a:endParaRPr lang="en-US" sz="2800" b="0" dirty="0">
              <a:solidFill>
                <a:srgbClr val="0E3D0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Threadblock</a:t>
            </a:r>
            <a:r>
              <a:rPr lang="en-US" dirty="0" smtClean="0"/>
              <a:t> Size and Occupancy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Threadblock</a:t>
            </a:r>
            <a:r>
              <a:rPr lang="en-US" dirty="0" smtClean="0"/>
              <a:t> size is a multiple of warp size (32)</a:t>
            </a:r>
          </a:p>
          <a:p>
            <a:pPr lvl="1"/>
            <a:r>
              <a:rPr lang="en-US" dirty="0" smtClean="0"/>
              <a:t>Even if you request fewer threads, HW rounds up</a:t>
            </a:r>
          </a:p>
          <a:p>
            <a:r>
              <a:rPr lang="en-US" dirty="0" err="1" smtClean="0"/>
              <a:t>Threadblocks</a:t>
            </a:r>
            <a:r>
              <a:rPr lang="en-US" dirty="0" smtClean="0"/>
              <a:t> can be too small</a:t>
            </a:r>
          </a:p>
          <a:p>
            <a:pPr lvl="1"/>
            <a:r>
              <a:rPr lang="en-US" dirty="0" err="1" smtClean="0"/>
              <a:t>Kepler</a:t>
            </a:r>
            <a:r>
              <a:rPr lang="en-US" dirty="0" smtClean="0"/>
              <a:t> SM can run up to 16 </a:t>
            </a:r>
            <a:r>
              <a:rPr lang="en-US" dirty="0" err="1" smtClean="0"/>
              <a:t>threadblocks</a:t>
            </a:r>
            <a:r>
              <a:rPr lang="en-US" dirty="0" smtClean="0"/>
              <a:t> concurrently</a:t>
            </a:r>
          </a:p>
          <a:p>
            <a:pPr lvl="1"/>
            <a:r>
              <a:rPr lang="en-US" dirty="0" smtClean="0"/>
              <a:t>SM may reach the block limit before reaching good occupancy</a:t>
            </a:r>
          </a:p>
          <a:p>
            <a:pPr lvl="2"/>
            <a:r>
              <a:rPr lang="en-US" dirty="0" smtClean="0"/>
              <a:t>Example: 1-warp blocks -&gt; 16 warps per </a:t>
            </a:r>
            <a:r>
              <a:rPr lang="en-US" dirty="0" err="1" smtClean="0"/>
              <a:t>Kepler</a:t>
            </a:r>
            <a:r>
              <a:rPr lang="en-US" dirty="0" smtClean="0"/>
              <a:t> SM (probably not enough)</a:t>
            </a:r>
          </a:p>
          <a:p>
            <a:r>
              <a:rPr lang="en-US" dirty="0" err="1" smtClean="0"/>
              <a:t>Threadblocks</a:t>
            </a:r>
            <a:r>
              <a:rPr lang="en-US" dirty="0" smtClean="0"/>
              <a:t> can be too big</a:t>
            </a:r>
          </a:p>
          <a:p>
            <a:pPr lvl="1"/>
            <a:r>
              <a:rPr lang="en-US" dirty="0" smtClean="0"/>
              <a:t>Quantization effect: </a:t>
            </a:r>
          </a:p>
          <a:p>
            <a:pPr lvl="2"/>
            <a:r>
              <a:rPr lang="en-US" dirty="0" smtClean="0"/>
              <a:t>Enough SM resources for more threads, not enough for another large block</a:t>
            </a:r>
          </a:p>
          <a:p>
            <a:pPr lvl="2"/>
            <a:r>
              <a:rPr lang="en-US" dirty="0" smtClean="0"/>
              <a:t>A </a:t>
            </a:r>
            <a:r>
              <a:rPr lang="en-US" dirty="0" err="1" smtClean="0"/>
              <a:t>threadblock</a:t>
            </a:r>
            <a:r>
              <a:rPr lang="en-US" dirty="0" smtClean="0"/>
              <a:t> isn’t started until resources are available for all of its threads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Threadblock</a:t>
            </a:r>
            <a:r>
              <a:rPr lang="en-US" dirty="0" smtClean="0"/>
              <a:t> Sizing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67600" y="1440181"/>
            <a:ext cx="2895600" cy="134111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SM resources:</a:t>
            </a:r>
          </a:p>
          <a:p>
            <a:pPr lvl="1"/>
            <a:r>
              <a:rPr lang="en-US" dirty="0" smtClean="0"/>
              <a:t>Registers</a:t>
            </a:r>
          </a:p>
          <a:p>
            <a:pPr lvl="1"/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11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706988" y="5219700"/>
            <a:ext cx="4151012" cy="578665"/>
            <a:chOff x="1259188" y="3345635"/>
            <a:chExt cx="4151012" cy="578665"/>
          </a:xfrm>
        </p:grpSpPr>
        <p:sp>
          <p:nvSpPr>
            <p:cNvPr id="19" name="Rounded Rectangle 18"/>
            <p:cNvSpPr/>
            <p:nvPr/>
          </p:nvSpPr>
          <p:spPr>
            <a:xfrm>
              <a:off x="1295399" y="3695700"/>
              <a:ext cx="1325880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259188" y="3345635"/>
              <a:ext cx="4151012" cy="228600"/>
              <a:chOff x="1259188" y="3345635"/>
              <a:chExt cx="4151012" cy="228600"/>
            </a:xfrm>
          </p:grpSpPr>
          <p:cxnSp>
            <p:nvCxnSpPr>
              <p:cNvPr id="21" name="Straight Connector 20"/>
              <p:cNvCxnSpPr/>
              <p:nvPr/>
            </p:nvCxnSpPr>
            <p:spPr>
              <a:xfrm>
                <a:off x="1295400" y="3467100"/>
                <a:ext cx="4114800" cy="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5410200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1259188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5" name="Rounded Rectangle 24"/>
            <p:cNvSpPr/>
            <p:nvPr/>
          </p:nvSpPr>
          <p:spPr>
            <a:xfrm>
              <a:off x="2662473" y="3695700"/>
              <a:ext cx="1325880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029547" y="3695700"/>
              <a:ext cx="1325880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706988" y="4296247"/>
            <a:ext cx="5446412" cy="573388"/>
            <a:chOff x="1259188" y="1750712"/>
            <a:chExt cx="5446412" cy="573388"/>
          </a:xfrm>
        </p:grpSpPr>
        <p:sp>
          <p:nvSpPr>
            <p:cNvPr id="7" name="Rounded Rectangle 6"/>
            <p:cNvSpPr/>
            <p:nvPr/>
          </p:nvSpPr>
          <p:spPr>
            <a:xfrm>
              <a:off x="1295400" y="2095500"/>
              <a:ext cx="2667000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4038600" y="2095500"/>
              <a:ext cx="2667000" cy="228600"/>
            </a:xfrm>
            <a:custGeom>
              <a:avLst/>
              <a:gdLst>
                <a:gd name="connsiteX0" fmla="*/ 0 w 1752600"/>
                <a:gd name="connsiteY0" fmla="*/ 38101 h 228600"/>
                <a:gd name="connsiteX1" fmla="*/ 11160 w 1752600"/>
                <a:gd name="connsiteY1" fmla="*/ 11160 h 228600"/>
                <a:gd name="connsiteX2" fmla="*/ 38102 w 1752600"/>
                <a:gd name="connsiteY2" fmla="*/ 1 h 228600"/>
                <a:gd name="connsiteX3" fmla="*/ 1714499 w 1752600"/>
                <a:gd name="connsiteY3" fmla="*/ 0 h 228600"/>
                <a:gd name="connsiteX4" fmla="*/ 1741440 w 1752600"/>
                <a:gd name="connsiteY4" fmla="*/ 11160 h 228600"/>
                <a:gd name="connsiteX5" fmla="*/ 1752599 w 1752600"/>
                <a:gd name="connsiteY5" fmla="*/ 38102 h 228600"/>
                <a:gd name="connsiteX6" fmla="*/ 1752600 w 1752600"/>
                <a:gd name="connsiteY6" fmla="*/ 190499 h 228600"/>
                <a:gd name="connsiteX7" fmla="*/ 1741440 w 1752600"/>
                <a:gd name="connsiteY7" fmla="*/ 217440 h 228600"/>
                <a:gd name="connsiteX8" fmla="*/ 1714499 w 1752600"/>
                <a:gd name="connsiteY8" fmla="*/ 228600 h 228600"/>
                <a:gd name="connsiteX9" fmla="*/ 38101 w 1752600"/>
                <a:gd name="connsiteY9" fmla="*/ 228600 h 228600"/>
                <a:gd name="connsiteX10" fmla="*/ 11160 w 1752600"/>
                <a:gd name="connsiteY10" fmla="*/ 217440 h 228600"/>
                <a:gd name="connsiteX11" fmla="*/ 0 w 1752600"/>
                <a:gd name="connsiteY11" fmla="*/ 190499 h 228600"/>
                <a:gd name="connsiteX12" fmla="*/ 0 w 1752600"/>
                <a:gd name="connsiteY12" fmla="*/ 38101 h 228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752600" h="228600">
                  <a:moveTo>
                    <a:pt x="0" y="38101"/>
                  </a:moveTo>
                  <a:cubicBezTo>
                    <a:pt x="0" y="27996"/>
                    <a:pt x="4014" y="18305"/>
                    <a:pt x="11160" y="11160"/>
                  </a:cubicBezTo>
                  <a:cubicBezTo>
                    <a:pt x="18305" y="4015"/>
                    <a:pt x="27996" y="0"/>
                    <a:pt x="38102" y="1"/>
                  </a:cubicBezTo>
                  <a:lnTo>
                    <a:pt x="1714499" y="0"/>
                  </a:lnTo>
                  <a:cubicBezTo>
                    <a:pt x="1724604" y="0"/>
                    <a:pt x="1734295" y="4014"/>
                    <a:pt x="1741440" y="11160"/>
                  </a:cubicBezTo>
                  <a:cubicBezTo>
                    <a:pt x="1748585" y="18305"/>
                    <a:pt x="1752600" y="27996"/>
                    <a:pt x="1752599" y="38102"/>
                  </a:cubicBezTo>
                  <a:cubicBezTo>
                    <a:pt x="1752599" y="88901"/>
                    <a:pt x="1752600" y="139700"/>
                    <a:pt x="1752600" y="190499"/>
                  </a:cubicBezTo>
                  <a:cubicBezTo>
                    <a:pt x="1752600" y="200604"/>
                    <a:pt x="1748586" y="210295"/>
                    <a:pt x="1741440" y="217440"/>
                  </a:cubicBezTo>
                  <a:cubicBezTo>
                    <a:pt x="1734295" y="224585"/>
                    <a:pt x="1724604" y="228600"/>
                    <a:pt x="1714499" y="228600"/>
                  </a:cubicBezTo>
                  <a:lnTo>
                    <a:pt x="38101" y="228600"/>
                  </a:lnTo>
                  <a:cubicBezTo>
                    <a:pt x="27996" y="228600"/>
                    <a:pt x="18305" y="224586"/>
                    <a:pt x="11160" y="217440"/>
                  </a:cubicBezTo>
                  <a:cubicBezTo>
                    <a:pt x="4015" y="210295"/>
                    <a:pt x="0" y="200604"/>
                    <a:pt x="0" y="190499"/>
                  </a:cubicBezTo>
                  <a:lnTo>
                    <a:pt x="0" y="38101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accent2">
                  <a:lumMod val="75000"/>
                </a:schemeClr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1" name="Group 30"/>
            <p:cNvGrpSpPr/>
            <p:nvPr/>
          </p:nvGrpSpPr>
          <p:grpSpPr>
            <a:xfrm>
              <a:off x="1259188" y="1750712"/>
              <a:ext cx="4151012" cy="228600"/>
              <a:chOff x="1259188" y="3345635"/>
              <a:chExt cx="4151012" cy="228600"/>
            </a:xfrm>
          </p:grpSpPr>
          <p:cxnSp>
            <p:nvCxnSpPr>
              <p:cNvPr id="32" name="Straight Connector 31"/>
              <p:cNvCxnSpPr/>
              <p:nvPr/>
            </p:nvCxnSpPr>
            <p:spPr>
              <a:xfrm>
                <a:off x="1295400" y="3467100"/>
                <a:ext cx="4114800" cy="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>
              <a:xfrm>
                <a:off x="5410200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>
              <a:xfrm>
                <a:off x="1259188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7" name="Group 86"/>
          <p:cNvGrpSpPr/>
          <p:nvPr/>
        </p:nvGrpSpPr>
        <p:grpSpPr>
          <a:xfrm>
            <a:off x="2706988" y="1414977"/>
            <a:ext cx="4209106" cy="1662070"/>
            <a:chOff x="2097388" y="1414977"/>
            <a:chExt cx="4209106" cy="1662070"/>
          </a:xfrm>
        </p:grpSpPr>
        <p:sp>
          <p:nvSpPr>
            <p:cNvPr id="48" name="TextBox 47"/>
            <p:cNvSpPr txBox="1"/>
            <p:nvPr/>
          </p:nvSpPr>
          <p:spPr>
            <a:xfrm>
              <a:off x="2104510" y="1414977"/>
              <a:ext cx="42019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70C0"/>
                  </a:solidFill>
                </a:rPr>
                <a:t>Number of warps allowed by SM resources</a:t>
              </a:r>
              <a:endParaRPr lang="en-US" dirty="0">
                <a:solidFill>
                  <a:srgbClr val="0070C0"/>
                </a:solidFill>
              </a:endParaRPr>
            </a:p>
          </p:txBody>
        </p:sp>
        <p:grpSp>
          <p:nvGrpSpPr>
            <p:cNvPr id="49" name="Group 30"/>
            <p:cNvGrpSpPr/>
            <p:nvPr/>
          </p:nvGrpSpPr>
          <p:grpSpPr>
            <a:xfrm>
              <a:off x="2097388" y="1674512"/>
              <a:ext cx="4151012" cy="228600"/>
              <a:chOff x="1259188" y="3345635"/>
              <a:chExt cx="4151012" cy="228600"/>
            </a:xfrm>
          </p:grpSpPr>
          <p:cxnSp>
            <p:nvCxnSpPr>
              <p:cNvPr id="50" name="Straight Connector 49"/>
              <p:cNvCxnSpPr/>
              <p:nvPr/>
            </p:nvCxnSpPr>
            <p:spPr>
              <a:xfrm>
                <a:off x="1295400" y="3467100"/>
                <a:ext cx="4114800" cy="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>
              <a:xfrm>
                <a:off x="5410200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>
              <a:xfrm>
                <a:off x="1259188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Group 85"/>
            <p:cNvGrpSpPr/>
            <p:nvPr/>
          </p:nvGrpSpPr>
          <p:grpSpPr>
            <a:xfrm>
              <a:off x="2142653" y="1983088"/>
              <a:ext cx="1792588" cy="228600"/>
              <a:chOff x="2133600" y="2019300"/>
              <a:chExt cx="1792588" cy="228600"/>
            </a:xfrm>
          </p:grpSpPr>
          <p:sp>
            <p:nvSpPr>
              <p:cNvPr id="46" name="Rounded Rectangle 45"/>
              <p:cNvSpPr/>
              <p:nvPr/>
            </p:nvSpPr>
            <p:spPr>
              <a:xfrm>
                <a:off x="2133600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Rounded Rectangle 52"/>
              <p:cNvSpPr/>
              <p:nvPr/>
            </p:nvSpPr>
            <p:spPr>
              <a:xfrm>
                <a:off x="2248026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Rounded Rectangle 62"/>
              <p:cNvSpPr/>
              <p:nvPr/>
            </p:nvSpPr>
            <p:spPr>
              <a:xfrm>
                <a:off x="2362452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Rounded Rectangle 63"/>
              <p:cNvSpPr/>
              <p:nvPr/>
            </p:nvSpPr>
            <p:spPr>
              <a:xfrm>
                <a:off x="2476878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Rounded Rectangle 64"/>
              <p:cNvSpPr/>
              <p:nvPr/>
            </p:nvSpPr>
            <p:spPr>
              <a:xfrm>
                <a:off x="2591304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Rounded Rectangle 65"/>
              <p:cNvSpPr/>
              <p:nvPr/>
            </p:nvSpPr>
            <p:spPr>
              <a:xfrm>
                <a:off x="2705730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Rounded Rectangle 66"/>
              <p:cNvSpPr/>
              <p:nvPr/>
            </p:nvSpPr>
            <p:spPr>
              <a:xfrm>
                <a:off x="2820156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Rounded Rectangle 67"/>
              <p:cNvSpPr/>
              <p:nvPr/>
            </p:nvSpPr>
            <p:spPr>
              <a:xfrm>
                <a:off x="2934582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ounded Rectangle 72"/>
              <p:cNvSpPr/>
              <p:nvPr/>
            </p:nvSpPr>
            <p:spPr>
              <a:xfrm>
                <a:off x="3049008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ounded Rectangle 73"/>
              <p:cNvSpPr/>
              <p:nvPr/>
            </p:nvSpPr>
            <p:spPr>
              <a:xfrm>
                <a:off x="3163434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ounded Rectangle 74"/>
              <p:cNvSpPr/>
              <p:nvPr/>
            </p:nvSpPr>
            <p:spPr>
              <a:xfrm>
                <a:off x="3277860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ounded Rectangle 75"/>
              <p:cNvSpPr/>
              <p:nvPr/>
            </p:nvSpPr>
            <p:spPr>
              <a:xfrm>
                <a:off x="3392286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ounded Rectangle 76"/>
              <p:cNvSpPr/>
              <p:nvPr/>
            </p:nvSpPr>
            <p:spPr>
              <a:xfrm>
                <a:off x="3506712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ounded Rectangle 77"/>
              <p:cNvSpPr/>
              <p:nvPr/>
            </p:nvSpPr>
            <p:spPr>
              <a:xfrm>
                <a:off x="3621138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ounded Rectangle 78"/>
              <p:cNvSpPr/>
              <p:nvPr/>
            </p:nvSpPr>
            <p:spPr>
              <a:xfrm>
                <a:off x="3735564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ounded Rectangle 79"/>
              <p:cNvSpPr/>
              <p:nvPr/>
            </p:nvSpPr>
            <p:spPr>
              <a:xfrm>
                <a:off x="3849988" y="2019300"/>
                <a:ext cx="76200" cy="228600"/>
              </a:xfrm>
              <a:prstGeom prst="roundRect">
                <a:avLst/>
              </a:prstGeom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38" name="Rounded Rectangle 37"/>
            <p:cNvSpPr/>
            <p:nvPr/>
          </p:nvSpPr>
          <p:spPr>
            <a:xfrm>
              <a:off x="2142652" y="2848447"/>
              <a:ext cx="978408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9" name="Group 29"/>
            <p:cNvGrpSpPr/>
            <p:nvPr/>
          </p:nvGrpSpPr>
          <p:grpSpPr>
            <a:xfrm>
              <a:off x="2097388" y="2552700"/>
              <a:ext cx="4151012" cy="228600"/>
              <a:chOff x="1259188" y="3345635"/>
              <a:chExt cx="4151012" cy="228600"/>
            </a:xfrm>
          </p:grpSpPr>
          <p:cxnSp>
            <p:nvCxnSpPr>
              <p:cNvPr id="42" name="Straight Connector 41"/>
              <p:cNvCxnSpPr/>
              <p:nvPr/>
            </p:nvCxnSpPr>
            <p:spPr>
              <a:xfrm>
                <a:off x="1295400" y="3467100"/>
                <a:ext cx="4114800" cy="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5410200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>
                <a:off x="1259188" y="3345635"/>
                <a:ext cx="0" cy="228600"/>
              </a:xfrm>
              <a:prstGeom prst="line">
                <a:avLst/>
              </a:prstGeom>
              <a:ln w="762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81" name="Rounded Rectangle 80"/>
            <p:cNvSpPr/>
            <p:nvPr/>
          </p:nvSpPr>
          <p:spPr>
            <a:xfrm>
              <a:off x="3167705" y="2848447"/>
              <a:ext cx="978408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4192758" y="2848447"/>
              <a:ext cx="978408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5217812" y="2848447"/>
              <a:ext cx="978408" cy="228600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8" name="TextBox 87"/>
          <p:cNvSpPr txBox="1"/>
          <p:nvPr/>
        </p:nvSpPr>
        <p:spPr>
          <a:xfrm>
            <a:off x="1295400" y="1537037"/>
            <a:ext cx="1371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Too few threads per block</a:t>
            </a:r>
            <a:endParaRPr lang="en-US" sz="2000" b="1" dirty="0"/>
          </a:p>
        </p:txBody>
      </p:sp>
      <p:sp>
        <p:nvSpPr>
          <p:cNvPr id="89" name="TextBox 88"/>
          <p:cNvSpPr txBox="1"/>
          <p:nvPr/>
        </p:nvSpPr>
        <p:spPr>
          <a:xfrm>
            <a:off x="1295401" y="4152900"/>
            <a:ext cx="1219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/>
              <a:t>Too many threads per block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Threadblock</a:t>
            </a:r>
            <a:r>
              <a:rPr lang="en-US" dirty="0" smtClean="0"/>
              <a:t> size choice:</a:t>
            </a:r>
          </a:p>
          <a:p>
            <a:pPr lvl="1"/>
            <a:r>
              <a:rPr lang="en-US" dirty="0" smtClean="0"/>
              <a:t>Start with 128-256 threads per block</a:t>
            </a:r>
          </a:p>
          <a:p>
            <a:pPr lvl="2"/>
            <a:r>
              <a:rPr lang="en-US" dirty="0" smtClean="0"/>
              <a:t>Adjust up/down by what best matches your function</a:t>
            </a:r>
          </a:p>
          <a:p>
            <a:pPr lvl="2"/>
            <a:r>
              <a:rPr lang="en-US" dirty="0" smtClean="0"/>
              <a:t>Example: stencil codes prefer larger blocks to minimize halos</a:t>
            </a:r>
          </a:p>
          <a:p>
            <a:pPr lvl="1"/>
            <a:r>
              <a:rPr lang="en-US" dirty="0" smtClean="0"/>
              <a:t>Multiple of warp size (32 threads)</a:t>
            </a:r>
          </a:p>
          <a:p>
            <a:pPr lvl="1"/>
            <a:r>
              <a:rPr lang="en-US" dirty="0" smtClean="0"/>
              <a:t>If occupancy is critical to performance:</a:t>
            </a:r>
          </a:p>
          <a:p>
            <a:pPr lvl="2"/>
            <a:r>
              <a:rPr lang="en-US" dirty="0" smtClean="0"/>
              <a:t>Check that block size isn’t precluding occupancy allowed by register and SMEM resources</a:t>
            </a:r>
          </a:p>
          <a:p>
            <a:r>
              <a:rPr lang="en-US" dirty="0" smtClean="0"/>
              <a:t>Grid size:</a:t>
            </a:r>
          </a:p>
          <a:p>
            <a:pPr lvl="1"/>
            <a:r>
              <a:rPr lang="en-US" dirty="0" smtClean="0"/>
              <a:t>1,000 or more </a:t>
            </a:r>
            <a:r>
              <a:rPr lang="en-US" dirty="0" err="1" smtClean="0"/>
              <a:t>threadblocks</a:t>
            </a:r>
            <a:endParaRPr lang="en-US" dirty="0" smtClean="0"/>
          </a:p>
          <a:p>
            <a:pPr lvl="2"/>
            <a:r>
              <a:rPr lang="en-US" dirty="0" smtClean="0"/>
              <a:t>10s of waves of </a:t>
            </a:r>
            <a:r>
              <a:rPr lang="en-US" dirty="0" err="1" smtClean="0"/>
              <a:t>threadblocks</a:t>
            </a:r>
            <a:r>
              <a:rPr lang="en-US" dirty="0" smtClean="0"/>
              <a:t>: no need to think about tail </a:t>
            </a:r>
            <a:r>
              <a:rPr lang="en-US" dirty="0" smtClean="0"/>
              <a:t>effect</a:t>
            </a:r>
          </a:p>
          <a:p>
            <a:pPr lvl="3"/>
            <a:r>
              <a:rPr lang="en-US" dirty="0" smtClean="0"/>
              <a:t>See GTC12 talk on optimization for more details on tails</a:t>
            </a:r>
            <a:endParaRPr lang="en-US" dirty="0" smtClean="0"/>
          </a:p>
          <a:p>
            <a:pPr lvl="2"/>
            <a:r>
              <a:rPr lang="en-US" dirty="0" smtClean="0"/>
              <a:t>Makes your code ready for several generations of future GPUs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Guidelines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Concurrent grids</a:t>
            </a:r>
          </a:p>
          <a:p>
            <a:pPr lvl="1"/>
            <a:r>
              <a:rPr lang="en-US" dirty="0" smtClean="0"/>
              <a:t>Useful if any one given function doesn’t expose enough parallelism to saturate the GPU</a:t>
            </a:r>
          </a:p>
          <a:p>
            <a:pPr lvl="1"/>
            <a:r>
              <a:rPr lang="en-US" dirty="0" smtClean="0"/>
              <a:t>Math pipes and memory system don’t really care where the work is coming from, as long as there’s enough of it</a:t>
            </a:r>
          </a:p>
          <a:p>
            <a:r>
              <a:rPr lang="en-US" dirty="0" smtClean="0"/>
              <a:t>Two cases:</a:t>
            </a:r>
          </a:p>
          <a:p>
            <a:pPr lvl="1"/>
            <a:r>
              <a:rPr lang="en-US" dirty="0" smtClean="0"/>
              <a:t>Concurrent grids from the same CPU process</a:t>
            </a:r>
          </a:p>
          <a:p>
            <a:pPr lvl="2"/>
            <a:r>
              <a:rPr lang="en-US" dirty="0" smtClean="0"/>
              <a:t>Launch different functions into different streams</a:t>
            </a:r>
          </a:p>
          <a:p>
            <a:pPr lvl="1"/>
            <a:r>
              <a:rPr lang="en-US" dirty="0" smtClean="0"/>
              <a:t>Several CPU processes sharing the GPU</a:t>
            </a:r>
          </a:p>
          <a:p>
            <a:pPr lvl="2"/>
            <a:r>
              <a:rPr lang="en-US" dirty="0" err="1" smtClean="0"/>
              <a:t>HyperQ</a:t>
            </a:r>
            <a:r>
              <a:rPr lang="en-US" dirty="0" smtClean="0"/>
              <a:t> feature, available on Titan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143000" y="3966211"/>
            <a:ext cx="9050656" cy="1225868"/>
          </a:xfrm>
        </p:spPr>
        <p:txBody>
          <a:bodyPr/>
          <a:lstStyle/>
          <a:p>
            <a:r>
              <a:rPr lang="en-US" dirty="0" smtClean="0"/>
              <a:t>Global </a:t>
            </a:r>
            <a:r>
              <a:rPr lang="en-US" dirty="0" smtClean="0"/>
              <a:t>memory access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 Memory Hierarchy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475071" y="4317180"/>
            <a:ext cx="8888129" cy="45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solidFill>
                  <a:schemeClr val="tx1"/>
                </a:solidFill>
              </a:rPr>
              <a:t>L2</a:t>
            </a:r>
          </a:p>
        </p:txBody>
      </p:sp>
      <p:sp>
        <p:nvSpPr>
          <p:cNvPr id="6" name="Rectangle 5"/>
          <p:cNvSpPr/>
          <p:nvPr/>
        </p:nvSpPr>
        <p:spPr>
          <a:xfrm>
            <a:off x="1466444" y="5216126"/>
            <a:ext cx="8896755" cy="61317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tx1"/>
                </a:solidFill>
              </a:rPr>
              <a:t>Global Memory (DRAM)</a:t>
            </a:r>
            <a:endParaRPr lang="en-US" b="1" dirty="0">
              <a:solidFill>
                <a:schemeClr val="tx1"/>
              </a:solidFill>
            </a:endParaRPr>
          </a:p>
        </p:txBody>
      </p:sp>
      <p:cxnSp>
        <p:nvCxnSpPr>
          <p:cNvPr id="7" name="Straight Arrow Connector 6"/>
          <p:cNvCxnSpPr>
            <a:stCxn id="5" idx="2"/>
            <a:endCxn id="6" idx="0"/>
          </p:cNvCxnSpPr>
          <p:nvPr/>
        </p:nvCxnSpPr>
        <p:spPr>
          <a:xfrm flipH="1">
            <a:off x="5914822" y="4774380"/>
            <a:ext cx="4314" cy="441746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>
            <a:spLocks noChangeAspect="1"/>
          </p:cNvSpPr>
          <p:nvPr/>
        </p:nvSpPr>
        <p:spPr>
          <a:xfrm>
            <a:off x="7248525" y="2247900"/>
            <a:ext cx="107156" cy="114300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>
            <a:spLocks noChangeAspect="1"/>
          </p:cNvSpPr>
          <p:nvPr/>
        </p:nvSpPr>
        <p:spPr>
          <a:xfrm>
            <a:off x="7515225" y="2247900"/>
            <a:ext cx="107156" cy="114300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>
            <a:spLocks noChangeAspect="1"/>
          </p:cNvSpPr>
          <p:nvPr/>
        </p:nvSpPr>
        <p:spPr>
          <a:xfrm>
            <a:off x="6991350" y="2247900"/>
            <a:ext cx="107156" cy="114300"/>
          </a:xfrm>
          <a:prstGeom prst="ellipse">
            <a:avLst/>
          </a:prstGeom>
          <a:solidFill>
            <a:schemeClr val="tx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933575" y="3819525"/>
            <a:ext cx="7955280" cy="1588"/>
          </a:xfrm>
          <a:prstGeom prst="straightConnector1">
            <a:avLst/>
          </a:prstGeom>
          <a:ln>
            <a:solidFill>
              <a:schemeClr val="tx1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0"/>
          </p:cNvCxnSpPr>
          <p:nvPr/>
        </p:nvCxnSpPr>
        <p:spPr>
          <a:xfrm rot="5400000" flipH="1" flipV="1">
            <a:off x="5677778" y="4070408"/>
            <a:ext cx="488130" cy="5414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/>
          <p:cNvGrpSpPr/>
          <p:nvPr/>
        </p:nvGrpSpPr>
        <p:grpSpPr>
          <a:xfrm>
            <a:off x="4267200" y="1409700"/>
            <a:ext cx="2309813" cy="2411625"/>
            <a:chOff x="1447800" y="1714500"/>
            <a:chExt cx="2309813" cy="2411625"/>
          </a:xfrm>
        </p:grpSpPr>
        <p:sp>
          <p:nvSpPr>
            <p:cNvPr id="14" name="Rectangle 13"/>
            <p:cNvSpPr/>
            <p:nvPr/>
          </p:nvSpPr>
          <p:spPr>
            <a:xfrm>
              <a:off x="1447800" y="1714500"/>
              <a:ext cx="2309813" cy="19812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1628731" y="2203827"/>
              <a:ext cx="199072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Registers</a:t>
              </a: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1628730" y="2964240"/>
              <a:ext cx="594360" cy="457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L1</a:t>
              </a:r>
            </a:p>
          </p:txBody>
        </p:sp>
        <p:sp>
          <p:nvSpPr>
            <p:cNvPr id="17" name="TextBox 17"/>
            <p:cNvSpPr txBox="1">
              <a:spLocks noChangeArrowheads="1"/>
            </p:cNvSpPr>
            <p:nvPr/>
          </p:nvSpPr>
          <p:spPr bwMode="auto">
            <a:xfrm>
              <a:off x="2223999" y="1746627"/>
              <a:ext cx="9097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latin typeface="Calibri" pitchFamily="34" charset="0"/>
                </a:rPr>
                <a:t>SM-1</a:t>
              </a:r>
              <a:endParaRPr lang="en-US" sz="2000" b="1" dirty="0">
                <a:latin typeface="Calibri" pitchFamily="34" charset="0"/>
              </a:endParaRP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5400000">
              <a:off x="1782719" y="2813427"/>
              <a:ext cx="303212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/>
            <p:nvPr/>
          </p:nvCxnSpPr>
          <p:spPr>
            <a:xfrm rot="16200000" flipH="1">
              <a:off x="2998594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Rectangle 19"/>
            <p:cNvSpPr/>
            <p:nvPr/>
          </p:nvSpPr>
          <p:spPr>
            <a:xfrm>
              <a:off x="2326913" y="2964240"/>
              <a:ext cx="594360" cy="458787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SMEM</a:t>
              </a:r>
            </a:p>
          </p:txBody>
        </p:sp>
        <p:cxnSp>
          <p:nvCxnSpPr>
            <p:cNvPr id="21" name="Straight Arrow Connector 20"/>
            <p:cNvCxnSpPr/>
            <p:nvPr/>
          </p:nvCxnSpPr>
          <p:spPr>
            <a:xfrm rot="5400000">
              <a:off x="2478086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1"/>
            <p:cNvSpPr/>
            <p:nvPr/>
          </p:nvSpPr>
          <p:spPr>
            <a:xfrm>
              <a:off x="3025096" y="2964240"/>
              <a:ext cx="594360" cy="45878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Read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only</a:t>
              </a:r>
              <a:endParaRPr lang="en-US" sz="1500" b="1" dirty="0">
                <a:solidFill>
                  <a:schemeClr val="tx1"/>
                </a:solidFill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rot="5400000">
              <a:off x="3179762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 rot="16200000" flipH="1">
              <a:off x="1593746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7979568" y="1416844"/>
            <a:ext cx="2309813" cy="2411625"/>
            <a:chOff x="1447800" y="1714500"/>
            <a:chExt cx="2309813" cy="2411625"/>
          </a:xfrm>
        </p:grpSpPr>
        <p:sp>
          <p:nvSpPr>
            <p:cNvPr id="26" name="Rectangle 25"/>
            <p:cNvSpPr/>
            <p:nvPr/>
          </p:nvSpPr>
          <p:spPr>
            <a:xfrm>
              <a:off x="1447800" y="1714500"/>
              <a:ext cx="2309813" cy="19812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1628731" y="2203827"/>
              <a:ext cx="199072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Registers</a:t>
              </a: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1628730" y="2964240"/>
              <a:ext cx="594360" cy="457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L1</a:t>
              </a:r>
            </a:p>
          </p:txBody>
        </p:sp>
        <p:sp>
          <p:nvSpPr>
            <p:cNvPr id="29" name="TextBox 17"/>
            <p:cNvSpPr txBox="1">
              <a:spLocks noChangeArrowheads="1"/>
            </p:cNvSpPr>
            <p:nvPr/>
          </p:nvSpPr>
          <p:spPr bwMode="auto">
            <a:xfrm>
              <a:off x="2223999" y="1746627"/>
              <a:ext cx="9097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latin typeface="Calibri" pitchFamily="34" charset="0"/>
                </a:rPr>
                <a:t>SM-N</a:t>
              </a:r>
              <a:endParaRPr lang="en-US" sz="2000" b="1" dirty="0">
                <a:latin typeface="Calibri" pitchFamily="34" charset="0"/>
              </a:endParaRPr>
            </a:p>
          </p:txBody>
        </p:sp>
        <p:cxnSp>
          <p:nvCxnSpPr>
            <p:cNvPr id="30" name="Straight Arrow Connector 29"/>
            <p:cNvCxnSpPr/>
            <p:nvPr/>
          </p:nvCxnSpPr>
          <p:spPr>
            <a:xfrm rot="5400000">
              <a:off x="1782719" y="2813427"/>
              <a:ext cx="303212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rot="16200000" flipH="1">
              <a:off x="2998594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2326913" y="2964240"/>
              <a:ext cx="594360" cy="458787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SMEM</a:t>
              </a:r>
            </a:p>
          </p:txBody>
        </p:sp>
        <p:cxnSp>
          <p:nvCxnSpPr>
            <p:cNvPr id="33" name="Straight Arrow Connector 32"/>
            <p:cNvCxnSpPr/>
            <p:nvPr/>
          </p:nvCxnSpPr>
          <p:spPr>
            <a:xfrm rot="5400000">
              <a:off x="2478086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3025096" y="2964240"/>
              <a:ext cx="594360" cy="45878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Read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only</a:t>
              </a:r>
              <a:endParaRPr lang="en-US" sz="1500" b="1" dirty="0">
                <a:solidFill>
                  <a:schemeClr val="tx1"/>
                </a:solidFill>
              </a:endParaRPr>
            </a:p>
          </p:txBody>
        </p:sp>
        <p:cxnSp>
          <p:nvCxnSpPr>
            <p:cNvPr id="35" name="Straight Arrow Connector 34"/>
            <p:cNvCxnSpPr/>
            <p:nvPr/>
          </p:nvCxnSpPr>
          <p:spPr>
            <a:xfrm rot="5400000">
              <a:off x="3179762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Arrow Connector 35"/>
            <p:cNvCxnSpPr/>
            <p:nvPr/>
          </p:nvCxnSpPr>
          <p:spPr>
            <a:xfrm rot="16200000" flipH="1">
              <a:off x="1593746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7" name="Group 36"/>
          <p:cNvGrpSpPr/>
          <p:nvPr/>
        </p:nvGrpSpPr>
        <p:grpSpPr>
          <a:xfrm>
            <a:off x="1447800" y="1409700"/>
            <a:ext cx="2309813" cy="2411625"/>
            <a:chOff x="1447800" y="1714500"/>
            <a:chExt cx="2309813" cy="2411625"/>
          </a:xfrm>
        </p:grpSpPr>
        <p:sp>
          <p:nvSpPr>
            <p:cNvPr id="38" name="Rectangle 37"/>
            <p:cNvSpPr/>
            <p:nvPr/>
          </p:nvSpPr>
          <p:spPr>
            <a:xfrm>
              <a:off x="1447800" y="1714500"/>
              <a:ext cx="2309813" cy="1981200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39" name="Rectangle 38"/>
            <p:cNvSpPr/>
            <p:nvPr/>
          </p:nvSpPr>
          <p:spPr>
            <a:xfrm>
              <a:off x="1628731" y="2203827"/>
              <a:ext cx="1990725" cy="4572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>
                  <a:solidFill>
                    <a:schemeClr val="tx1"/>
                  </a:solidFill>
                </a:rPr>
                <a:t>Registers</a:t>
              </a:r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628730" y="2964240"/>
              <a:ext cx="594360" cy="457200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L1</a:t>
              </a:r>
            </a:p>
          </p:txBody>
        </p:sp>
        <p:sp>
          <p:nvSpPr>
            <p:cNvPr id="41" name="TextBox 17"/>
            <p:cNvSpPr txBox="1">
              <a:spLocks noChangeArrowheads="1"/>
            </p:cNvSpPr>
            <p:nvPr/>
          </p:nvSpPr>
          <p:spPr bwMode="auto">
            <a:xfrm>
              <a:off x="2223999" y="1746627"/>
              <a:ext cx="90972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latin typeface="Calibri" pitchFamily="34" charset="0"/>
                </a:rPr>
                <a:t>SM-0</a:t>
              </a:r>
              <a:endParaRPr lang="en-US" sz="2000" b="1" dirty="0">
                <a:latin typeface="Calibri" pitchFamily="34" charset="0"/>
              </a:endParaRPr>
            </a:p>
          </p:txBody>
        </p:sp>
        <p:cxnSp>
          <p:nvCxnSpPr>
            <p:cNvPr id="42" name="Straight Arrow Connector 41"/>
            <p:cNvCxnSpPr/>
            <p:nvPr/>
          </p:nvCxnSpPr>
          <p:spPr>
            <a:xfrm rot="5400000">
              <a:off x="1782719" y="2813427"/>
              <a:ext cx="303212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6200000" flipH="1">
              <a:off x="2998594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2326913" y="2964240"/>
              <a:ext cx="594360" cy="458787"/>
            </a:xfrm>
            <a:prstGeom prst="rect">
              <a:avLst/>
            </a:prstGeom>
            <a:solidFill>
              <a:srgbClr val="FFFF9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>
                  <a:solidFill>
                    <a:schemeClr val="tx1"/>
                  </a:solidFill>
                </a:rPr>
                <a:t>SMEM</a:t>
              </a:r>
            </a:p>
          </p:txBody>
        </p:sp>
        <p:cxnSp>
          <p:nvCxnSpPr>
            <p:cNvPr id="45" name="Straight Arrow Connector 44"/>
            <p:cNvCxnSpPr/>
            <p:nvPr/>
          </p:nvCxnSpPr>
          <p:spPr>
            <a:xfrm rot="5400000">
              <a:off x="2478086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3025096" y="2964240"/>
              <a:ext cx="594360" cy="45878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Read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500" b="1" dirty="0" smtClean="0">
                  <a:solidFill>
                    <a:schemeClr val="tx1"/>
                  </a:solidFill>
                </a:rPr>
                <a:t>only</a:t>
              </a:r>
              <a:endParaRPr lang="en-US" sz="1500" b="1" dirty="0">
                <a:solidFill>
                  <a:schemeClr val="tx1"/>
                </a:solidFill>
              </a:endParaRPr>
            </a:p>
          </p:txBody>
        </p:sp>
        <p:cxnSp>
          <p:nvCxnSpPr>
            <p:cNvPr id="47" name="Straight Arrow Connector 46"/>
            <p:cNvCxnSpPr/>
            <p:nvPr/>
          </p:nvCxnSpPr>
          <p:spPr>
            <a:xfrm rot="5400000">
              <a:off x="3179762" y="2812633"/>
              <a:ext cx="304800" cy="1588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16200000" flipH="1">
              <a:off x="1593746" y="3771919"/>
              <a:ext cx="703098" cy="5313"/>
            </a:xfrm>
            <a:prstGeom prst="straightConnector1">
              <a:avLst/>
            </a:prstGeom>
            <a:ln>
              <a:solidFill>
                <a:schemeClr val="tx1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Hierarchy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028700"/>
            <a:ext cx="9204960" cy="5029200"/>
          </a:xfrm>
        </p:spPr>
        <p:txBody>
          <a:bodyPr>
            <a:normAutofit fontScale="55000" lnSpcReduction="20000"/>
          </a:bodyPr>
          <a:lstStyle/>
          <a:p>
            <a:pPr>
              <a:defRPr/>
            </a:pPr>
            <a:r>
              <a:rPr lang="en-US" dirty="0" smtClean="0"/>
              <a:t>Registers</a:t>
            </a:r>
          </a:p>
          <a:p>
            <a:pPr lvl="1">
              <a:defRPr/>
            </a:pPr>
            <a:r>
              <a:rPr lang="en-US" dirty="0" smtClean="0"/>
              <a:t>Storage local to each threads</a:t>
            </a:r>
          </a:p>
          <a:p>
            <a:pPr lvl="1">
              <a:defRPr/>
            </a:pPr>
            <a:r>
              <a:rPr lang="en-US" dirty="0" smtClean="0"/>
              <a:t>Compiler-managed</a:t>
            </a:r>
          </a:p>
          <a:p>
            <a:pPr>
              <a:defRPr/>
            </a:pPr>
            <a:r>
              <a:rPr lang="en-US" dirty="0" smtClean="0"/>
              <a:t>Shared memory / L1</a:t>
            </a:r>
          </a:p>
          <a:p>
            <a:pPr lvl="1">
              <a:defRPr/>
            </a:pPr>
            <a:r>
              <a:rPr lang="en-US" dirty="0" smtClean="0">
                <a:solidFill>
                  <a:srgbClr val="0070C0"/>
                </a:solidFill>
              </a:rPr>
              <a:t>64 KB</a:t>
            </a:r>
            <a:r>
              <a:rPr lang="en-US" dirty="0" smtClean="0"/>
              <a:t>, program-configurable into </a:t>
            </a:r>
            <a:r>
              <a:rPr lang="en-US" dirty="0" smtClean="0">
                <a:solidFill>
                  <a:srgbClr val="008000"/>
                </a:solidFill>
              </a:rPr>
              <a:t>shared:L1</a:t>
            </a:r>
          </a:p>
          <a:p>
            <a:pPr lvl="1">
              <a:defRPr/>
            </a:pPr>
            <a:r>
              <a:rPr lang="en-US" dirty="0" smtClean="0"/>
              <a:t>Program-managed</a:t>
            </a:r>
          </a:p>
          <a:p>
            <a:pPr lvl="1">
              <a:defRPr/>
            </a:pPr>
            <a:r>
              <a:rPr lang="en-US" dirty="0" smtClean="0"/>
              <a:t>Accessible by all threads in the same </a:t>
            </a:r>
            <a:r>
              <a:rPr lang="en-US" dirty="0" err="1" smtClean="0"/>
              <a:t>threadblock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Low latency, high bandwidth: </a:t>
            </a:r>
            <a:r>
              <a:rPr lang="en-US" dirty="0" smtClean="0">
                <a:solidFill>
                  <a:srgbClr val="008000"/>
                </a:solidFill>
              </a:rPr>
              <a:t>~</a:t>
            </a:r>
            <a:r>
              <a:rPr lang="en-US" dirty="0" smtClean="0">
                <a:solidFill>
                  <a:srgbClr val="008000"/>
                </a:solidFill>
              </a:rPr>
              <a:t>2.5 TB/s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Read-only cache</a:t>
            </a:r>
          </a:p>
          <a:p>
            <a:pPr lvl="1">
              <a:defRPr/>
            </a:pPr>
            <a:r>
              <a:rPr lang="en-US" dirty="0" smtClean="0"/>
              <a:t>Up to 48 KB per </a:t>
            </a:r>
            <a:r>
              <a:rPr lang="en-US" dirty="0" err="1" smtClean="0"/>
              <a:t>Kepler</a:t>
            </a:r>
            <a:r>
              <a:rPr lang="en-US" dirty="0" smtClean="0"/>
              <a:t> SM</a:t>
            </a:r>
          </a:p>
          <a:p>
            <a:pPr lvl="1">
              <a:defRPr/>
            </a:pPr>
            <a:r>
              <a:rPr lang="en-US" dirty="0" smtClean="0"/>
              <a:t>Hardware-managed (also used by texture units)</a:t>
            </a:r>
          </a:p>
          <a:p>
            <a:pPr lvl="1">
              <a:defRPr/>
            </a:pPr>
            <a:r>
              <a:rPr lang="en-US" dirty="0" smtClean="0"/>
              <a:t>Used for read-only GMEM accesses (not coherent with writes)</a:t>
            </a:r>
          </a:p>
          <a:p>
            <a:pPr>
              <a:defRPr/>
            </a:pPr>
            <a:r>
              <a:rPr lang="en-US" dirty="0" smtClean="0"/>
              <a:t>L2</a:t>
            </a:r>
          </a:p>
          <a:p>
            <a:pPr lvl="1">
              <a:defRPr/>
            </a:pPr>
            <a:r>
              <a:rPr lang="en-US" dirty="0" smtClean="0">
                <a:solidFill>
                  <a:srgbClr val="0070C0"/>
                </a:solidFill>
              </a:rPr>
              <a:t>1.5 MB</a:t>
            </a:r>
            <a:endParaRPr lang="en-US" dirty="0" smtClean="0"/>
          </a:p>
          <a:p>
            <a:pPr lvl="1">
              <a:defRPr/>
            </a:pPr>
            <a:r>
              <a:rPr lang="en-US" dirty="0" smtClean="0"/>
              <a:t>Hardware-managed: all accesses to global memory go through L2, including CPU and peer GPU</a:t>
            </a:r>
          </a:p>
          <a:p>
            <a:pPr>
              <a:defRPr/>
            </a:pPr>
            <a:r>
              <a:rPr lang="en-US" dirty="0" smtClean="0"/>
              <a:t>Global memory</a:t>
            </a:r>
          </a:p>
          <a:p>
            <a:pPr lvl="1">
              <a:defRPr/>
            </a:pPr>
            <a:r>
              <a:rPr lang="en-US" dirty="0" smtClean="0">
                <a:solidFill>
                  <a:srgbClr val="0070C0"/>
                </a:solidFill>
              </a:rPr>
              <a:t>6 GB</a:t>
            </a:r>
            <a:r>
              <a:rPr lang="en-US" dirty="0" smtClean="0"/>
              <a:t>, accessible </a:t>
            </a:r>
            <a:r>
              <a:rPr lang="en-US" dirty="0" smtClean="0"/>
              <a:t>by all threads, host (CPU), other GPUs in the same system</a:t>
            </a:r>
          </a:p>
          <a:p>
            <a:pPr lvl="1">
              <a:defRPr/>
            </a:pPr>
            <a:r>
              <a:rPr lang="en-US" dirty="0" smtClean="0"/>
              <a:t>Higher latency (400-800 cycles)</a:t>
            </a:r>
          </a:p>
          <a:p>
            <a:pPr lvl="1">
              <a:defRPr/>
            </a:pPr>
            <a:r>
              <a:rPr lang="en-US" dirty="0" smtClean="0">
                <a:solidFill>
                  <a:srgbClr val="0070C0"/>
                </a:solidFill>
              </a:rPr>
              <a:t>250 GB/s</a:t>
            </a:r>
            <a:endParaRPr lang="en-US" dirty="0" smtClean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Blocking for L1, Read-only, L2 Caches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Short answer: DON’T</a:t>
            </a:r>
          </a:p>
          <a:p>
            <a:r>
              <a:rPr lang="en-US" dirty="0" smtClean="0"/>
              <a:t>GPU caches are not intended for the same use as CPU caches</a:t>
            </a:r>
          </a:p>
          <a:p>
            <a:pPr lvl="1"/>
            <a:r>
              <a:rPr lang="en-US" dirty="0" smtClean="0"/>
              <a:t>Smaller size (especially per thread), so not aimed at temporal reuse</a:t>
            </a:r>
          </a:p>
          <a:p>
            <a:pPr lvl="1"/>
            <a:r>
              <a:rPr lang="en-US" dirty="0" smtClean="0"/>
              <a:t>Intended to smooth out some access patterns, help with spilled registers, etc.</a:t>
            </a:r>
          </a:p>
          <a:p>
            <a:r>
              <a:rPr lang="en-US" dirty="0" smtClean="0"/>
              <a:t>Usually not worth trying to cache-block like you would on CPU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100s</a:t>
            </a:r>
            <a:r>
              <a:rPr lang="en-US" dirty="0" smtClean="0"/>
              <a:t> to </a:t>
            </a:r>
            <a:r>
              <a:rPr lang="en-US" dirty="0" smtClean="0">
                <a:solidFill>
                  <a:srgbClr val="0070C0"/>
                </a:solidFill>
              </a:rPr>
              <a:t>1,000s</a:t>
            </a:r>
            <a:r>
              <a:rPr lang="en-US" dirty="0" smtClean="0"/>
              <a:t> of run-time scheduled threads competing for the cache</a:t>
            </a:r>
          </a:p>
          <a:p>
            <a:pPr lvl="1"/>
            <a:r>
              <a:rPr lang="en-US" dirty="0" smtClean="0"/>
              <a:t>If it is possible to block for L1 then it’s possible block for SMEM</a:t>
            </a:r>
          </a:p>
          <a:p>
            <a:pPr lvl="2"/>
            <a:r>
              <a:rPr lang="en-US" dirty="0" smtClean="0"/>
              <a:t>Same size</a:t>
            </a:r>
          </a:p>
          <a:p>
            <a:pPr lvl="2"/>
            <a:r>
              <a:rPr lang="en-US" dirty="0" smtClean="0"/>
              <a:t>Same or higher bandwidth</a:t>
            </a:r>
          </a:p>
          <a:p>
            <a:pPr lvl="2"/>
            <a:r>
              <a:rPr lang="en-US" dirty="0" smtClean="0"/>
              <a:t>Guaranteed locality: hw will not evict behind your back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Throughput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4236719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Two perspectives on the throughput:</a:t>
            </a:r>
          </a:p>
          <a:p>
            <a:pPr lvl="1">
              <a:tabLst>
                <a:tab pos="2855913" algn="l"/>
              </a:tabLst>
            </a:pPr>
            <a:r>
              <a:rPr lang="en-US" dirty="0" smtClean="0">
                <a:solidFill>
                  <a:srgbClr val="008000"/>
                </a:solidFill>
              </a:rPr>
              <a:t>Application’s point of view</a:t>
            </a:r>
            <a:r>
              <a:rPr lang="en-US" dirty="0" smtClean="0"/>
              <a:t>: </a:t>
            </a:r>
          </a:p>
          <a:p>
            <a:pPr lvl="2">
              <a:tabLst>
                <a:tab pos="2855913" algn="l"/>
              </a:tabLst>
            </a:pPr>
            <a:r>
              <a:rPr lang="en-US" dirty="0" smtClean="0"/>
              <a:t>count only bytes requested by application</a:t>
            </a:r>
            <a:endParaRPr lang="en-US" b="1" dirty="0" smtClean="0"/>
          </a:p>
          <a:p>
            <a:pPr lvl="1">
              <a:tabLst>
                <a:tab pos="2855913" algn="l"/>
              </a:tabLst>
            </a:pPr>
            <a:r>
              <a:rPr lang="en-US" dirty="0" smtClean="0">
                <a:solidFill>
                  <a:srgbClr val="008000"/>
                </a:solidFill>
              </a:rPr>
              <a:t>HW point of view</a:t>
            </a:r>
            <a:r>
              <a:rPr lang="en-US" dirty="0" smtClean="0"/>
              <a:t>:</a:t>
            </a:r>
          </a:p>
          <a:p>
            <a:pPr lvl="2">
              <a:tabLst>
                <a:tab pos="2855913" algn="l"/>
              </a:tabLst>
            </a:pPr>
            <a:r>
              <a:rPr lang="en-US" dirty="0" smtClean="0"/>
              <a:t>count all bytes moved by hardware</a:t>
            </a:r>
          </a:p>
          <a:p>
            <a:r>
              <a:rPr lang="en-US" dirty="0" smtClean="0"/>
              <a:t>The two views can be different:</a:t>
            </a:r>
          </a:p>
          <a:p>
            <a:pPr lvl="1"/>
            <a:r>
              <a:rPr lang="en-US" dirty="0" smtClean="0"/>
              <a:t>Memory is accessed at </a:t>
            </a:r>
            <a:r>
              <a:rPr lang="en-US" dirty="0" smtClean="0">
                <a:solidFill>
                  <a:srgbClr val="0070C0"/>
                </a:solidFill>
              </a:rPr>
              <a:t>32</a:t>
            </a:r>
            <a:r>
              <a:rPr lang="en-US" dirty="0" smtClean="0"/>
              <a:t> </a:t>
            </a:r>
            <a:r>
              <a:rPr lang="en-US" dirty="0" smtClean="0"/>
              <a:t>byte </a:t>
            </a:r>
            <a:r>
              <a:rPr lang="en-US" dirty="0" smtClean="0"/>
              <a:t>granularity</a:t>
            </a:r>
          </a:p>
          <a:p>
            <a:pPr lvl="2"/>
            <a:r>
              <a:rPr lang="en-US" dirty="0" smtClean="0"/>
              <a:t>Scattered/offset pattern: application doesn’t use all the hw transaction bytes</a:t>
            </a:r>
          </a:p>
          <a:p>
            <a:pPr lvl="1"/>
            <a:r>
              <a:rPr lang="en-US" dirty="0" smtClean="0"/>
              <a:t>Broadcast: the same small transaction serves many threads in a warp</a:t>
            </a:r>
          </a:p>
          <a:p>
            <a:pPr lvl="2">
              <a:buNone/>
            </a:pPr>
            <a:endParaRPr lang="en-US" sz="400" dirty="0" smtClean="0"/>
          </a:p>
          <a:p>
            <a:r>
              <a:rPr lang="en-US" b="1" dirty="0" smtClean="0"/>
              <a:t>Two aspects to inspect for performance impact:</a:t>
            </a:r>
          </a:p>
          <a:p>
            <a:pPr lvl="1"/>
            <a:r>
              <a:rPr lang="en-US" dirty="0" smtClean="0"/>
              <a:t>Address pattern</a:t>
            </a:r>
          </a:p>
          <a:p>
            <a:pPr lvl="1"/>
            <a:r>
              <a:rPr lang="en-US" dirty="0" smtClean="0"/>
              <a:t>Number of concurrent accesses in flight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 Memory </a:t>
            </a:r>
            <a:r>
              <a:rPr lang="en-US" dirty="0" smtClean="0"/>
              <a:t>Operation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0181"/>
            <a:ext cx="9662160" cy="4073367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Memory operations are executed per warp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32 threads </a:t>
            </a:r>
            <a:r>
              <a:rPr lang="en-US" dirty="0" smtClean="0"/>
              <a:t>in a warp provide memory addresses</a:t>
            </a:r>
          </a:p>
          <a:p>
            <a:pPr lvl="1"/>
            <a:r>
              <a:rPr lang="en-US" dirty="0" smtClean="0"/>
              <a:t>Hardware determines into which lines those addresses </a:t>
            </a:r>
            <a:r>
              <a:rPr lang="en-US" dirty="0" smtClean="0"/>
              <a:t>fall</a:t>
            </a:r>
          </a:p>
          <a:p>
            <a:pPr lvl="2"/>
            <a:r>
              <a:rPr lang="en-US" dirty="0" smtClean="0"/>
              <a:t>Memory transaction granularity is 32 bytes</a:t>
            </a:r>
          </a:p>
          <a:p>
            <a:pPr lvl="2"/>
            <a:r>
              <a:rPr lang="en-US" dirty="0" smtClean="0"/>
              <a:t>There are benefits to a warp accessing a contiguous aligned region of 128 or 256 bytes</a:t>
            </a:r>
            <a:endParaRPr lang="en-US" dirty="0" smtClean="0"/>
          </a:p>
          <a:p>
            <a:pPr lvl="1">
              <a:buNone/>
            </a:pPr>
            <a:endParaRPr lang="en-US" sz="600" b="1" dirty="0" smtClean="0"/>
          </a:p>
          <a:p>
            <a:r>
              <a:rPr lang="en-US" dirty="0" smtClean="0"/>
              <a:t>Access word size</a:t>
            </a:r>
          </a:p>
          <a:p>
            <a:pPr lvl="1"/>
            <a:r>
              <a:rPr lang="en-US" dirty="0" smtClean="0"/>
              <a:t>Natively supported sizes (per thread): 1, 2, 4, 8, 16 bytes</a:t>
            </a:r>
          </a:p>
          <a:p>
            <a:pPr lvl="2"/>
            <a:r>
              <a:rPr lang="en-US" dirty="0" smtClean="0"/>
              <a:t>Assumes that each thread’s address is aligned on the word size boundary</a:t>
            </a:r>
          </a:p>
          <a:p>
            <a:pPr lvl="1"/>
            <a:r>
              <a:rPr lang="en-US" dirty="0" smtClean="0"/>
              <a:t>If you are accessing a data type that’s of non-native size, compiler will generate several load or store instructions with native sizes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Main Requirements for GPU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Expose sufficient parallelism</a:t>
            </a:r>
          </a:p>
          <a:p>
            <a:r>
              <a:rPr lang="en-US" dirty="0" smtClean="0"/>
              <a:t>Use memory efficiently</a:t>
            </a:r>
          </a:p>
          <a:p>
            <a:pPr lvl="1"/>
            <a:r>
              <a:rPr lang="en-US" dirty="0" smtClean="0"/>
              <a:t>Coalesce global memory access</a:t>
            </a:r>
          </a:p>
          <a:p>
            <a:pPr lvl="1"/>
            <a:r>
              <a:rPr lang="en-US" dirty="0" smtClean="0"/>
              <a:t>Use shared memory where possible</a:t>
            </a:r>
            <a:endParaRPr lang="en-US" dirty="0" smtClean="0"/>
          </a:p>
          <a:p>
            <a:r>
              <a:rPr lang="en-US" dirty="0" smtClean="0"/>
              <a:t>Have coherent execution within </a:t>
            </a:r>
            <a:r>
              <a:rPr lang="en-US" dirty="0" smtClean="0"/>
              <a:t>warps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144" y="1439863"/>
            <a:ext cx="9409176" cy="22349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Scenario:</a:t>
            </a:r>
          </a:p>
          <a:p>
            <a:pPr lvl="1"/>
            <a:r>
              <a:rPr lang="en-US" dirty="0" smtClean="0"/>
              <a:t>Warp requests 32 aligned, consecutive 4-byte words</a:t>
            </a:r>
          </a:p>
          <a:p>
            <a:r>
              <a:rPr lang="en-US" b="1" dirty="0" smtClean="0"/>
              <a:t>Addresses fall within 4 segments</a:t>
            </a:r>
          </a:p>
          <a:p>
            <a:pPr lvl="1"/>
            <a:r>
              <a:rPr lang="en-US" dirty="0" smtClean="0"/>
              <a:t>Warp needs 128 bytes</a:t>
            </a:r>
          </a:p>
          <a:p>
            <a:pPr lvl="1"/>
            <a:r>
              <a:rPr lang="en-US" dirty="0" smtClean="0"/>
              <a:t>128 bytes move across the </a:t>
            </a:r>
            <a:r>
              <a:rPr lang="en-US" dirty="0" smtClean="0"/>
              <a:t>bus</a:t>
            </a:r>
            <a:endParaRPr lang="en-US" dirty="0" smtClean="0"/>
          </a:p>
          <a:p>
            <a:pPr lvl="1"/>
            <a:r>
              <a:rPr lang="en-US" dirty="0" smtClean="0"/>
              <a:t>Bus utilization: 100%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3994031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4270063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5891761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89532" y="4106099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  <p:cxnSp>
        <p:nvCxnSpPr>
          <p:cNvPr id="23" name="Straight Arrow Connector 22"/>
          <p:cNvCxnSpPr/>
          <p:nvPr/>
        </p:nvCxnSpPr>
        <p:spPr>
          <a:xfrm rot="16200000" flipH="1">
            <a:off x="3692121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17983" y="3864569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addresses from a warp</a:t>
            </a:r>
            <a:endParaRPr lang="en-US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 rot="16200000" flipH="1">
            <a:off x="4494339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H="1">
            <a:off x="6124690" y="4442537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53" name="Group 52"/>
          <p:cNvGrpSpPr/>
          <p:nvPr/>
        </p:nvGrpSpPr>
        <p:grpSpPr>
          <a:xfrm>
            <a:off x="882234" y="4898966"/>
            <a:ext cx="9920642" cy="625534"/>
            <a:chOff x="882234" y="4898966"/>
            <a:chExt cx="9920642" cy="625534"/>
          </a:xfrm>
        </p:grpSpPr>
        <p:sp>
          <p:nvSpPr>
            <p:cNvPr id="60" name="TextBox 59"/>
            <p:cNvSpPr txBox="1">
              <a:spLocks noChangeArrowheads="1"/>
            </p:cNvSpPr>
            <p:nvPr/>
          </p:nvSpPr>
          <p:spPr bwMode="auto">
            <a:xfrm>
              <a:off x="2864273" y="4901842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sp>
          <p:nvSpPr>
            <p:cNvPr id="61" name="TextBox 60"/>
            <p:cNvSpPr txBox="1">
              <a:spLocks noChangeArrowheads="1"/>
            </p:cNvSpPr>
            <p:nvPr/>
          </p:nvSpPr>
          <p:spPr bwMode="auto">
            <a:xfrm>
              <a:off x="484494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192</a:t>
              </a:r>
              <a:endParaRPr lang="en-US" dirty="0"/>
            </a:p>
          </p:txBody>
        </p:sp>
        <p:sp>
          <p:nvSpPr>
            <p:cNvPr id="67" name="TextBox 66"/>
            <p:cNvSpPr txBox="1">
              <a:spLocks noChangeArrowheads="1"/>
            </p:cNvSpPr>
            <p:nvPr/>
          </p:nvSpPr>
          <p:spPr bwMode="auto">
            <a:xfrm>
              <a:off x="3475949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128</a:t>
              </a:r>
            </a:p>
          </p:txBody>
        </p: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416346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160</a:t>
              </a:r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552357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224</a:t>
              </a:r>
              <a:endParaRPr lang="en-US" dirty="0"/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685209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288</a:t>
              </a:r>
              <a:endParaRPr lang="en-US" dirty="0"/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617061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256</a:t>
              </a:r>
              <a:endParaRPr lang="en-US" dirty="0"/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1506174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2185063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64</a:t>
              </a:r>
              <a:endParaRPr lang="en-US" dirty="0"/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822633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352</a:t>
              </a:r>
              <a:endParaRPr lang="en-US" dirty="0"/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754485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320</a:t>
              </a:r>
              <a:endParaRPr lang="en-US" dirty="0"/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8904971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384</a:t>
              </a:r>
              <a:endParaRPr lang="en-US" dirty="0"/>
            </a:p>
          </p:txBody>
        </p:sp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1023348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448</a:t>
              </a:r>
              <a:endParaRPr lang="en-US" dirty="0"/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955200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416</a:t>
              </a:r>
              <a:endParaRPr lang="en-US" dirty="0"/>
            </a:p>
          </p:txBody>
        </p:sp>
        <p:sp>
          <p:nvSpPr>
            <p:cNvPr id="79" name="TextBox 17"/>
            <p:cNvSpPr txBox="1">
              <a:spLocks noChangeArrowheads="1"/>
            </p:cNvSpPr>
            <p:nvPr/>
          </p:nvSpPr>
          <p:spPr bwMode="auto">
            <a:xfrm>
              <a:off x="4692971" y="5155168"/>
              <a:ext cx="2146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Memory addresses</a:t>
              </a:r>
              <a:endParaRPr lang="en-US" dirty="0"/>
            </a:p>
          </p:txBody>
        </p: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882234" y="4904725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1040426" y="4686786"/>
            <a:ext cx="9384034" cy="204343"/>
            <a:chOff x="1040426" y="4686786"/>
            <a:chExt cx="9384034" cy="204343"/>
          </a:xfrm>
        </p:grpSpPr>
        <p:sp>
          <p:nvSpPr>
            <p:cNvPr id="82" name="Rectangle 81"/>
            <p:cNvSpPr/>
            <p:nvPr/>
          </p:nvSpPr>
          <p:spPr>
            <a:xfrm>
              <a:off x="9744287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907476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840523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73570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06617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639665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104042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5727122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057594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4388066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304901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237948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170995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3718538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4166559" y="4261382"/>
            <a:ext cx="414067" cy="3364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3916393" y="4261382"/>
            <a:ext cx="526199" cy="3450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H="1">
            <a:off x="6012562" y="4313110"/>
            <a:ext cx="345075" cy="2416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089532" y="4106099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3899153" y="4261383"/>
            <a:ext cx="1199058" cy="3191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0800000" flipV="1">
            <a:off x="4209691" y="4261382"/>
            <a:ext cx="457178" cy="3450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5986691" y="4287304"/>
            <a:ext cx="327822" cy="29323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3717983" y="3873195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addresses from a warp</a:t>
            </a:r>
            <a:endParaRPr lang="en-US" sz="2000" dirty="0"/>
          </a:p>
        </p:txBody>
      </p:sp>
      <p:sp>
        <p:nvSpPr>
          <p:cNvPr id="82" name="Content Placeholder 2"/>
          <p:cNvSpPr>
            <a:spLocks noGrp="1"/>
          </p:cNvSpPr>
          <p:nvPr>
            <p:ph idx="1"/>
          </p:nvPr>
        </p:nvSpPr>
        <p:spPr>
          <a:xfrm>
            <a:off x="1152144" y="1439863"/>
            <a:ext cx="9409176" cy="22349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Scenario:</a:t>
            </a:r>
          </a:p>
          <a:p>
            <a:pPr lvl="1"/>
            <a:r>
              <a:rPr lang="en-US" dirty="0" smtClean="0"/>
              <a:t>Warp requests 32 aligned, permuted 4-byte words</a:t>
            </a:r>
          </a:p>
          <a:p>
            <a:r>
              <a:rPr lang="en-US" b="1" dirty="0" smtClean="0"/>
              <a:t>Addresses fall within 4 segments</a:t>
            </a:r>
          </a:p>
          <a:p>
            <a:pPr lvl="1"/>
            <a:r>
              <a:rPr lang="en-US" dirty="0" smtClean="0"/>
              <a:t>Warp needs 128 bytes</a:t>
            </a:r>
          </a:p>
          <a:p>
            <a:pPr lvl="1"/>
            <a:r>
              <a:rPr lang="en-US" dirty="0" smtClean="0"/>
              <a:t>128 bytes move across the </a:t>
            </a:r>
            <a:r>
              <a:rPr lang="en-US" dirty="0" smtClean="0"/>
              <a:t>bus</a:t>
            </a:r>
            <a:endParaRPr lang="en-US" dirty="0" smtClean="0"/>
          </a:p>
          <a:p>
            <a:pPr lvl="1"/>
            <a:r>
              <a:rPr lang="en-US" dirty="0" smtClean="0"/>
              <a:t>Bus utilization: 100%</a:t>
            </a:r>
          </a:p>
          <a:p>
            <a:pPr lvl="1"/>
            <a:endParaRPr lang="en-US" dirty="0"/>
          </a:p>
        </p:txBody>
      </p:sp>
      <p:grpSp>
        <p:nvGrpSpPr>
          <p:cNvPr id="46" name="Group 45"/>
          <p:cNvGrpSpPr/>
          <p:nvPr/>
        </p:nvGrpSpPr>
        <p:grpSpPr>
          <a:xfrm>
            <a:off x="882234" y="4898966"/>
            <a:ext cx="9920642" cy="625534"/>
            <a:chOff x="882234" y="4898966"/>
            <a:chExt cx="9920642" cy="625534"/>
          </a:xfrm>
        </p:grpSpPr>
        <p:sp>
          <p:nvSpPr>
            <p:cNvPr id="47" name="TextBox 46"/>
            <p:cNvSpPr txBox="1">
              <a:spLocks noChangeArrowheads="1"/>
            </p:cNvSpPr>
            <p:nvPr/>
          </p:nvSpPr>
          <p:spPr bwMode="auto">
            <a:xfrm>
              <a:off x="2864273" y="4901842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sp>
          <p:nvSpPr>
            <p:cNvPr id="48" name="TextBox 47"/>
            <p:cNvSpPr txBox="1">
              <a:spLocks noChangeArrowheads="1"/>
            </p:cNvSpPr>
            <p:nvPr/>
          </p:nvSpPr>
          <p:spPr bwMode="auto">
            <a:xfrm>
              <a:off x="484494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192</a:t>
              </a:r>
              <a:endParaRPr lang="en-US" dirty="0"/>
            </a:p>
          </p:txBody>
        </p:sp>
        <p:sp>
          <p:nvSpPr>
            <p:cNvPr id="49" name="TextBox 48"/>
            <p:cNvSpPr txBox="1">
              <a:spLocks noChangeArrowheads="1"/>
            </p:cNvSpPr>
            <p:nvPr/>
          </p:nvSpPr>
          <p:spPr bwMode="auto">
            <a:xfrm>
              <a:off x="3475949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128</a:t>
              </a:r>
            </a:p>
          </p:txBody>
        </p: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16346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160</a:t>
              </a:r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552357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224</a:t>
              </a:r>
              <a:endParaRPr lang="en-US" dirty="0"/>
            </a:p>
          </p:txBody>
        </p:sp>
        <p:sp>
          <p:nvSpPr>
            <p:cNvPr id="53" name="TextBox 52"/>
            <p:cNvSpPr txBox="1">
              <a:spLocks noChangeArrowheads="1"/>
            </p:cNvSpPr>
            <p:nvPr/>
          </p:nvSpPr>
          <p:spPr bwMode="auto">
            <a:xfrm>
              <a:off x="685209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288</a:t>
              </a:r>
              <a:endParaRPr lang="en-US" dirty="0"/>
            </a:p>
          </p:txBody>
        </p:sp>
        <p:sp>
          <p:nvSpPr>
            <p:cNvPr id="61" name="TextBox 60"/>
            <p:cNvSpPr txBox="1">
              <a:spLocks noChangeArrowheads="1"/>
            </p:cNvSpPr>
            <p:nvPr/>
          </p:nvSpPr>
          <p:spPr bwMode="auto">
            <a:xfrm>
              <a:off x="617061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256</a:t>
              </a:r>
              <a:endParaRPr lang="en-US" dirty="0"/>
            </a:p>
          </p:txBody>
        </p: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1506174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2185063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64</a:t>
              </a:r>
              <a:endParaRPr lang="en-US" dirty="0"/>
            </a:p>
          </p:txBody>
        </p:sp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822633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352</a:t>
              </a:r>
              <a:endParaRPr lang="en-US" dirty="0"/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754485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320</a:t>
              </a:r>
              <a:endParaRPr lang="en-US" dirty="0"/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8904971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384</a:t>
              </a:r>
              <a:endParaRPr lang="en-US" dirty="0"/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1023348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448</a:t>
              </a:r>
              <a:endParaRPr lang="en-US" dirty="0"/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955200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416</a:t>
              </a:r>
              <a:endParaRPr lang="en-US" dirty="0"/>
            </a:p>
          </p:txBody>
        </p:sp>
        <p:sp>
          <p:nvSpPr>
            <p:cNvPr id="77" name="TextBox 17"/>
            <p:cNvSpPr txBox="1">
              <a:spLocks noChangeArrowheads="1"/>
            </p:cNvSpPr>
            <p:nvPr/>
          </p:nvSpPr>
          <p:spPr bwMode="auto">
            <a:xfrm>
              <a:off x="4692971" y="5155168"/>
              <a:ext cx="2146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Memory addresses</a:t>
              </a:r>
              <a:endParaRPr lang="en-US" dirty="0"/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882234" y="4904725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1040426" y="4686786"/>
            <a:ext cx="9384034" cy="204343"/>
            <a:chOff x="1040426" y="4686786"/>
            <a:chExt cx="9384034" cy="204343"/>
          </a:xfrm>
        </p:grpSpPr>
        <p:sp>
          <p:nvSpPr>
            <p:cNvPr id="83" name="Rectangle 82"/>
            <p:cNvSpPr/>
            <p:nvPr/>
          </p:nvSpPr>
          <p:spPr>
            <a:xfrm>
              <a:off x="9744287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907476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840523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773570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06617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639665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04042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5727122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057594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4388066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304901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237948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170995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3718538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idx="1"/>
          </p:nvPr>
        </p:nvSpPr>
        <p:spPr>
          <a:xfrm>
            <a:off x="1152144" y="1439864"/>
            <a:ext cx="9409176" cy="2408236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Scenario:</a:t>
            </a:r>
          </a:p>
          <a:p>
            <a:pPr lvl="1"/>
            <a:r>
              <a:rPr lang="en-US" dirty="0" smtClean="0"/>
              <a:t>Warp requests 32 misaligned, consecutive 4-byte words</a:t>
            </a:r>
          </a:p>
          <a:p>
            <a:r>
              <a:rPr lang="en-US" b="1" dirty="0" smtClean="0"/>
              <a:t>Addresses fall within at most 5 segments</a:t>
            </a:r>
          </a:p>
          <a:p>
            <a:pPr lvl="1"/>
            <a:r>
              <a:rPr lang="en-US" dirty="0" smtClean="0"/>
              <a:t>Warp needs 128 bytes</a:t>
            </a:r>
          </a:p>
          <a:p>
            <a:pPr lvl="1"/>
            <a:r>
              <a:rPr lang="en-US" dirty="0" smtClean="0"/>
              <a:t>At most 160 bytes move across the bus</a:t>
            </a:r>
          </a:p>
          <a:p>
            <a:pPr lvl="1"/>
            <a:r>
              <a:rPr lang="en-US" dirty="0" smtClean="0"/>
              <a:t>Bus utilization: at least 80%</a:t>
            </a:r>
          </a:p>
          <a:p>
            <a:pPr lvl="2"/>
            <a:r>
              <a:rPr lang="en-US" sz="1900" dirty="0" smtClean="0"/>
              <a:t>Some misaligned patterns will fall within 4 segments, so 100% utilization</a:t>
            </a:r>
          </a:p>
        </p:txBody>
      </p:sp>
      <p:grpSp>
        <p:nvGrpSpPr>
          <p:cNvPr id="42" name="Group 41"/>
          <p:cNvGrpSpPr/>
          <p:nvPr/>
        </p:nvGrpSpPr>
        <p:grpSpPr>
          <a:xfrm>
            <a:off x="882234" y="4898966"/>
            <a:ext cx="9920642" cy="625534"/>
            <a:chOff x="882234" y="4898966"/>
            <a:chExt cx="9920642" cy="625534"/>
          </a:xfrm>
        </p:grpSpPr>
        <p:sp>
          <p:nvSpPr>
            <p:cNvPr id="43" name="TextBox 42"/>
            <p:cNvSpPr txBox="1">
              <a:spLocks noChangeArrowheads="1"/>
            </p:cNvSpPr>
            <p:nvPr/>
          </p:nvSpPr>
          <p:spPr bwMode="auto">
            <a:xfrm>
              <a:off x="2864273" y="4901842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sp>
          <p:nvSpPr>
            <p:cNvPr id="51" name="TextBox 50"/>
            <p:cNvSpPr txBox="1">
              <a:spLocks noChangeArrowheads="1"/>
            </p:cNvSpPr>
            <p:nvPr/>
          </p:nvSpPr>
          <p:spPr bwMode="auto">
            <a:xfrm>
              <a:off x="484494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192</a:t>
              </a:r>
              <a:endParaRPr lang="en-US" dirty="0"/>
            </a:p>
          </p:txBody>
        </p: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3475949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128</a:t>
              </a:r>
            </a:p>
          </p:txBody>
        </p:sp>
        <p:sp>
          <p:nvSpPr>
            <p:cNvPr id="63" name="TextBox 62"/>
            <p:cNvSpPr txBox="1">
              <a:spLocks noChangeArrowheads="1"/>
            </p:cNvSpPr>
            <p:nvPr/>
          </p:nvSpPr>
          <p:spPr bwMode="auto">
            <a:xfrm>
              <a:off x="416346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160</a:t>
              </a:r>
            </a:p>
          </p:txBody>
        </p:sp>
        <p:sp>
          <p:nvSpPr>
            <p:cNvPr id="64" name="TextBox 63"/>
            <p:cNvSpPr txBox="1">
              <a:spLocks noChangeArrowheads="1"/>
            </p:cNvSpPr>
            <p:nvPr/>
          </p:nvSpPr>
          <p:spPr bwMode="auto">
            <a:xfrm>
              <a:off x="552357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224</a:t>
              </a:r>
              <a:endParaRPr lang="en-US" dirty="0"/>
            </a:p>
          </p:txBody>
        </p:sp>
        <p:sp>
          <p:nvSpPr>
            <p:cNvPr id="65" name="TextBox 64"/>
            <p:cNvSpPr txBox="1">
              <a:spLocks noChangeArrowheads="1"/>
            </p:cNvSpPr>
            <p:nvPr/>
          </p:nvSpPr>
          <p:spPr bwMode="auto">
            <a:xfrm>
              <a:off x="685209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288</a:t>
              </a:r>
              <a:endParaRPr lang="en-US" dirty="0"/>
            </a:p>
          </p:txBody>
        </p:sp>
        <p:sp>
          <p:nvSpPr>
            <p:cNvPr id="66" name="TextBox 65"/>
            <p:cNvSpPr txBox="1">
              <a:spLocks noChangeArrowheads="1"/>
            </p:cNvSpPr>
            <p:nvPr/>
          </p:nvSpPr>
          <p:spPr bwMode="auto">
            <a:xfrm>
              <a:off x="617061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256</a:t>
              </a:r>
              <a:endParaRPr lang="en-US" dirty="0"/>
            </a:p>
          </p:txBody>
        </p:sp>
        <p:sp>
          <p:nvSpPr>
            <p:cNvPr id="67" name="TextBox 66"/>
            <p:cNvSpPr txBox="1">
              <a:spLocks noChangeArrowheads="1"/>
            </p:cNvSpPr>
            <p:nvPr/>
          </p:nvSpPr>
          <p:spPr bwMode="auto">
            <a:xfrm>
              <a:off x="1506174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2185063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64</a:t>
              </a:r>
              <a:endParaRPr lang="en-US" dirty="0"/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822633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352</a:t>
              </a:r>
              <a:endParaRPr lang="en-US" dirty="0"/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754485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320</a:t>
              </a:r>
              <a:endParaRPr lang="en-US" dirty="0"/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8904971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384</a:t>
              </a:r>
              <a:endParaRPr lang="en-US" dirty="0"/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1023348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448</a:t>
              </a:r>
              <a:endParaRPr lang="en-US" dirty="0"/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955200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416</a:t>
              </a:r>
              <a:endParaRPr lang="en-US" dirty="0"/>
            </a:p>
          </p:txBody>
        </p:sp>
        <p:sp>
          <p:nvSpPr>
            <p:cNvPr id="74" name="TextBox 17"/>
            <p:cNvSpPr txBox="1">
              <a:spLocks noChangeArrowheads="1"/>
            </p:cNvSpPr>
            <p:nvPr/>
          </p:nvSpPr>
          <p:spPr bwMode="auto">
            <a:xfrm>
              <a:off x="4692971" y="5155168"/>
              <a:ext cx="2146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Memory addresses</a:t>
              </a:r>
              <a:endParaRPr lang="en-US" dirty="0"/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882234" y="4904725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76" name="Group 75"/>
          <p:cNvGrpSpPr/>
          <p:nvPr/>
        </p:nvGrpSpPr>
        <p:grpSpPr>
          <a:xfrm>
            <a:off x="1040426" y="4686786"/>
            <a:ext cx="9384034" cy="204343"/>
            <a:chOff x="1040426" y="4686786"/>
            <a:chExt cx="9384034" cy="204343"/>
          </a:xfrm>
        </p:grpSpPr>
        <p:sp>
          <p:nvSpPr>
            <p:cNvPr id="77" name="Rectangle 76"/>
            <p:cNvSpPr/>
            <p:nvPr/>
          </p:nvSpPr>
          <p:spPr>
            <a:xfrm>
              <a:off x="9744287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07476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40523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0" name="Rectangle 79"/>
            <p:cNvSpPr/>
            <p:nvPr/>
          </p:nvSpPr>
          <p:spPr>
            <a:xfrm>
              <a:off x="773570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1" name="Rectangle 80"/>
            <p:cNvSpPr/>
            <p:nvPr/>
          </p:nvSpPr>
          <p:spPr>
            <a:xfrm>
              <a:off x="706617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2" name="Rectangle 81"/>
            <p:cNvSpPr/>
            <p:nvPr/>
          </p:nvSpPr>
          <p:spPr>
            <a:xfrm>
              <a:off x="639665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3" name="Rectangle 82"/>
            <p:cNvSpPr/>
            <p:nvPr/>
          </p:nvSpPr>
          <p:spPr>
            <a:xfrm>
              <a:off x="104042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5727122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5057594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4388066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3049010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237948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170995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3718538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5089532" y="4114725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  <p:cxnSp>
        <p:nvCxnSpPr>
          <p:cNvPr id="47" name="Straight Arrow Connector 46"/>
          <p:cNvCxnSpPr/>
          <p:nvPr/>
        </p:nvCxnSpPr>
        <p:spPr>
          <a:xfrm rot="10800000" flipV="1">
            <a:off x="3243533" y="4270009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3717983" y="3873195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addresses from a warp</a:t>
            </a:r>
            <a:endParaRPr lang="en-US" sz="2000" dirty="0"/>
          </a:p>
        </p:txBody>
      </p:sp>
      <p:cxnSp>
        <p:nvCxnSpPr>
          <p:cNvPr id="49" name="Straight Arrow Connector 48"/>
          <p:cNvCxnSpPr/>
          <p:nvPr/>
        </p:nvCxnSpPr>
        <p:spPr>
          <a:xfrm rot="10800000" flipV="1">
            <a:off x="3499445" y="4275767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4094639" y="4267141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 rot="10800000" flipV="1">
            <a:off x="3818607" y="4267141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 flipV="1">
            <a:off x="5821379" y="4272899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10800000" flipV="1">
            <a:off x="5545347" y="4272899"/>
            <a:ext cx="655621" cy="327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6200000" flipH="1">
            <a:off x="4136333" y="4291608"/>
            <a:ext cx="336496" cy="27604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6200000" flipH="1">
            <a:off x="4270063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0800000" flipV="1">
            <a:off x="4442607" y="4270075"/>
            <a:ext cx="1311213" cy="3278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899153" y="4261383"/>
            <a:ext cx="552077" cy="327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17983" y="3864569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addresses from a warp</a:t>
            </a:r>
            <a:endParaRPr lang="en-US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 rot="5400000">
            <a:off x="4390801" y="4321813"/>
            <a:ext cx="336496" cy="21563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 flipV="1">
            <a:off x="4485736" y="4270008"/>
            <a:ext cx="1811482" cy="301991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Content Placeholder 2"/>
          <p:cNvSpPr>
            <a:spLocks noGrp="1"/>
          </p:cNvSpPr>
          <p:nvPr>
            <p:ph idx="1"/>
          </p:nvPr>
        </p:nvSpPr>
        <p:spPr>
          <a:xfrm>
            <a:off x="1152144" y="1439863"/>
            <a:ext cx="9409176" cy="22349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Scenario:</a:t>
            </a:r>
          </a:p>
          <a:p>
            <a:pPr lvl="1"/>
            <a:r>
              <a:rPr lang="en-US" dirty="0" smtClean="0"/>
              <a:t>All threads in a warp request the same 4-byte word</a:t>
            </a:r>
          </a:p>
          <a:p>
            <a:r>
              <a:rPr lang="en-US" b="1" dirty="0" smtClean="0"/>
              <a:t>Addresses fall within a single segment</a:t>
            </a:r>
          </a:p>
          <a:p>
            <a:pPr lvl="1"/>
            <a:r>
              <a:rPr lang="en-US" dirty="0" smtClean="0"/>
              <a:t>Warp needs 4 bytes</a:t>
            </a:r>
          </a:p>
          <a:p>
            <a:pPr lvl="1"/>
            <a:r>
              <a:rPr lang="en-US" dirty="0" smtClean="0"/>
              <a:t>32 bytes move across the </a:t>
            </a:r>
            <a:r>
              <a:rPr lang="en-US" dirty="0" smtClean="0"/>
              <a:t>bus</a:t>
            </a:r>
            <a:endParaRPr lang="en-US" dirty="0" smtClean="0"/>
          </a:p>
          <a:p>
            <a:pPr lvl="1"/>
            <a:r>
              <a:rPr lang="en-US" dirty="0" smtClean="0"/>
              <a:t>Bus utilization: 12.5%</a:t>
            </a:r>
          </a:p>
          <a:p>
            <a:pPr lvl="1"/>
            <a:endParaRPr 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4876800" y="4057590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  <p:grpSp>
        <p:nvGrpSpPr>
          <p:cNvPr id="60" name="Group 59"/>
          <p:cNvGrpSpPr/>
          <p:nvPr/>
        </p:nvGrpSpPr>
        <p:grpSpPr>
          <a:xfrm>
            <a:off x="882234" y="4898966"/>
            <a:ext cx="9920642" cy="625534"/>
            <a:chOff x="882234" y="4898966"/>
            <a:chExt cx="9920642" cy="625534"/>
          </a:xfrm>
        </p:grpSpPr>
        <p:sp>
          <p:nvSpPr>
            <p:cNvPr id="61" name="TextBox 60"/>
            <p:cNvSpPr txBox="1">
              <a:spLocks noChangeArrowheads="1"/>
            </p:cNvSpPr>
            <p:nvPr/>
          </p:nvSpPr>
          <p:spPr bwMode="auto">
            <a:xfrm>
              <a:off x="2864273" y="4901842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sp>
          <p:nvSpPr>
            <p:cNvPr id="68" name="TextBox 67"/>
            <p:cNvSpPr txBox="1">
              <a:spLocks noChangeArrowheads="1"/>
            </p:cNvSpPr>
            <p:nvPr/>
          </p:nvSpPr>
          <p:spPr bwMode="auto">
            <a:xfrm>
              <a:off x="484494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192</a:t>
              </a:r>
              <a:endParaRPr lang="en-US" dirty="0"/>
            </a:p>
          </p:txBody>
        </p:sp>
        <p:sp>
          <p:nvSpPr>
            <p:cNvPr id="69" name="TextBox 68"/>
            <p:cNvSpPr txBox="1">
              <a:spLocks noChangeArrowheads="1"/>
            </p:cNvSpPr>
            <p:nvPr/>
          </p:nvSpPr>
          <p:spPr bwMode="auto">
            <a:xfrm>
              <a:off x="3475949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128</a:t>
              </a:r>
            </a:p>
          </p:txBody>
        </p:sp>
        <p:sp>
          <p:nvSpPr>
            <p:cNvPr id="70" name="TextBox 69"/>
            <p:cNvSpPr txBox="1">
              <a:spLocks noChangeArrowheads="1"/>
            </p:cNvSpPr>
            <p:nvPr/>
          </p:nvSpPr>
          <p:spPr bwMode="auto">
            <a:xfrm>
              <a:off x="416346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160</a:t>
              </a:r>
            </a:p>
          </p:txBody>
        </p:sp>
        <p:sp>
          <p:nvSpPr>
            <p:cNvPr id="71" name="TextBox 70"/>
            <p:cNvSpPr txBox="1">
              <a:spLocks noChangeArrowheads="1"/>
            </p:cNvSpPr>
            <p:nvPr/>
          </p:nvSpPr>
          <p:spPr bwMode="auto">
            <a:xfrm>
              <a:off x="552357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224</a:t>
              </a:r>
              <a:endParaRPr lang="en-US" dirty="0"/>
            </a:p>
          </p:txBody>
        </p:sp>
        <p:sp>
          <p:nvSpPr>
            <p:cNvPr id="72" name="TextBox 71"/>
            <p:cNvSpPr txBox="1">
              <a:spLocks noChangeArrowheads="1"/>
            </p:cNvSpPr>
            <p:nvPr/>
          </p:nvSpPr>
          <p:spPr bwMode="auto">
            <a:xfrm>
              <a:off x="685209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288</a:t>
              </a:r>
              <a:endParaRPr lang="en-US" dirty="0"/>
            </a:p>
          </p:txBody>
        </p:sp>
        <p:sp>
          <p:nvSpPr>
            <p:cNvPr id="73" name="TextBox 72"/>
            <p:cNvSpPr txBox="1">
              <a:spLocks noChangeArrowheads="1"/>
            </p:cNvSpPr>
            <p:nvPr/>
          </p:nvSpPr>
          <p:spPr bwMode="auto">
            <a:xfrm>
              <a:off x="617061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256</a:t>
              </a:r>
              <a:endParaRPr lang="en-US" dirty="0"/>
            </a:p>
          </p:txBody>
        </p:sp>
        <p:sp>
          <p:nvSpPr>
            <p:cNvPr id="74" name="TextBox 73"/>
            <p:cNvSpPr txBox="1">
              <a:spLocks noChangeArrowheads="1"/>
            </p:cNvSpPr>
            <p:nvPr/>
          </p:nvSpPr>
          <p:spPr bwMode="auto">
            <a:xfrm>
              <a:off x="1506174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75" name="TextBox 74"/>
            <p:cNvSpPr txBox="1">
              <a:spLocks noChangeArrowheads="1"/>
            </p:cNvSpPr>
            <p:nvPr/>
          </p:nvSpPr>
          <p:spPr bwMode="auto">
            <a:xfrm>
              <a:off x="2185063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64</a:t>
              </a:r>
              <a:endParaRPr lang="en-US" dirty="0"/>
            </a:p>
          </p:txBody>
        </p:sp>
        <p:sp>
          <p:nvSpPr>
            <p:cNvPr id="76" name="TextBox 75"/>
            <p:cNvSpPr txBox="1">
              <a:spLocks noChangeArrowheads="1"/>
            </p:cNvSpPr>
            <p:nvPr/>
          </p:nvSpPr>
          <p:spPr bwMode="auto">
            <a:xfrm>
              <a:off x="822633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352</a:t>
              </a:r>
              <a:endParaRPr lang="en-US" dirty="0"/>
            </a:p>
          </p:txBody>
        </p:sp>
        <p:sp>
          <p:nvSpPr>
            <p:cNvPr id="77" name="TextBox 76"/>
            <p:cNvSpPr txBox="1">
              <a:spLocks noChangeArrowheads="1"/>
            </p:cNvSpPr>
            <p:nvPr/>
          </p:nvSpPr>
          <p:spPr bwMode="auto">
            <a:xfrm>
              <a:off x="754485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320</a:t>
              </a:r>
              <a:endParaRPr lang="en-US" dirty="0"/>
            </a:p>
          </p:txBody>
        </p:sp>
        <p:sp>
          <p:nvSpPr>
            <p:cNvPr id="78" name="TextBox 77"/>
            <p:cNvSpPr txBox="1">
              <a:spLocks noChangeArrowheads="1"/>
            </p:cNvSpPr>
            <p:nvPr/>
          </p:nvSpPr>
          <p:spPr bwMode="auto">
            <a:xfrm>
              <a:off x="8904971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384</a:t>
              </a:r>
              <a:endParaRPr lang="en-US" dirty="0"/>
            </a:p>
          </p:txBody>
        </p:sp>
        <p:sp>
          <p:nvSpPr>
            <p:cNvPr id="79" name="TextBox 78"/>
            <p:cNvSpPr txBox="1">
              <a:spLocks noChangeArrowheads="1"/>
            </p:cNvSpPr>
            <p:nvPr/>
          </p:nvSpPr>
          <p:spPr bwMode="auto">
            <a:xfrm>
              <a:off x="1023348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448</a:t>
              </a:r>
              <a:endParaRPr lang="en-US" dirty="0"/>
            </a:p>
          </p:txBody>
        </p:sp>
        <p:sp>
          <p:nvSpPr>
            <p:cNvPr id="80" name="TextBox 79"/>
            <p:cNvSpPr txBox="1">
              <a:spLocks noChangeArrowheads="1"/>
            </p:cNvSpPr>
            <p:nvPr/>
          </p:nvSpPr>
          <p:spPr bwMode="auto">
            <a:xfrm>
              <a:off x="955200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416</a:t>
              </a:r>
              <a:endParaRPr lang="en-US" dirty="0"/>
            </a:p>
          </p:txBody>
        </p:sp>
        <p:sp>
          <p:nvSpPr>
            <p:cNvPr id="81" name="TextBox 17"/>
            <p:cNvSpPr txBox="1">
              <a:spLocks noChangeArrowheads="1"/>
            </p:cNvSpPr>
            <p:nvPr/>
          </p:nvSpPr>
          <p:spPr bwMode="auto">
            <a:xfrm>
              <a:off x="4692971" y="5155168"/>
              <a:ext cx="2146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Memory addresses</a:t>
              </a:r>
              <a:endParaRPr lang="en-US" dirty="0"/>
            </a:p>
          </p:txBody>
        </p:sp>
        <p:sp>
          <p:nvSpPr>
            <p:cNvPr id="82" name="TextBox 81"/>
            <p:cNvSpPr txBox="1">
              <a:spLocks noChangeArrowheads="1"/>
            </p:cNvSpPr>
            <p:nvPr/>
          </p:nvSpPr>
          <p:spPr bwMode="auto">
            <a:xfrm>
              <a:off x="882234" y="4904725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grpSp>
        <p:nvGrpSpPr>
          <p:cNvPr id="83" name="Group 82"/>
          <p:cNvGrpSpPr/>
          <p:nvPr/>
        </p:nvGrpSpPr>
        <p:grpSpPr>
          <a:xfrm>
            <a:off x="1040426" y="4686786"/>
            <a:ext cx="9384034" cy="204343"/>
            <a:chOff x="1040426" y="4686786"/>
            <a:chExt cx="9384034" cy="204343"/>
          </a:xfrm>
        </p:grpSpPr>
        <p:sp>
          <p:nvSpPr>
            <p:cNvPr id="84" name="Rectangle 83"/>
            <p:cNvSpPr/>
            <p:nvPr/>
          </p:nvSpPr>
          <p:spPr>
            <a:xfrm>
              <a:off x="9744287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907476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6" name="Rectangle 85"/>
            <p:cNvSpPr/>
            <p:nvPr/>
          </p:nvSpPr>
          <p:spPr>
            <a:xfrm>
              <a:off x="840523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73570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8" name="Rectangle 87"/>
            <p:cNvSpPr/>
            <p:nvPr/>
          </p:nvSpPr>
          <p:spPr>
            <a:xfrm>
              <a:off x="706617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639665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0" name="Rectangle 89"/>
            <p:cNvSpPr/>
            <p:nvPr/>
          </p:nvSpPr>
          <p:spPr>
            <a:xfrm>
              <a:off x="104042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572712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505759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4388066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3049010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237948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170995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371853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44" name="Slide Number Placeholder 4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rot="10800000" flipV="1">
            <a:off x="1388853" y="4261382"/>
            <a:ext cx="2777706" cy="35374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10800000" flipV="1">
            <a:off x="3588589" y="4261382"/>
            <a:ext cx="854002" cy="3451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6064289" y="4261383"/>
            <a:ext cx="3260866" cy="34512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16200000" flipH="1">
            <a:off x="3726625" y="4433911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3717983" y="3864569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addresses from a warp</a:t>
            </a:r>
            <a:endParaRPr lang="en-US" sz="2000" dirty="0"/>
          </a:p>
        </p:txBody>
      </p:sp>
      <p:cxnSp>
        <p:nvCxnSpPr>
          <p:cNvPr id="28" name="Straight Arrow Connector 27"/>
          <p:cNvCxnSpPr/>
          <p:nvPr/>
        </p:nvCxnSpPr>
        <p:spPr>
          <a:xfrm>
            <a:off x="4666867" y="4261383"/>
            <a:ext cx="2027231" cy="32787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6200000" flipH="1">
            <a:off x="6124690" y="4442537"/>
            <a:ext cx="353683" cy="862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1" name="Group 60"/>
          <p:cNvGrpSpPr/>
          <p:nvPr/>
        </p:nvGrpSpPr>
        <p:grpSpPr>
          <a:xfrm>
            <a:off x="882234" y="4898966"/>
            <a:ext cx="9920642" cy="625534"/>
            <a:chOff x="882234" y="4898966"/>
            <a:chExt cx="9920642" cy="625534"/>
          </a:xfrm>
        </p:grpSpPr>
        <p:sp>
          <p:nvSpPr>
            <p:cNvPr id="33" name="TextBox 32"/>
            <p:cNvSpPr txBox="1">
              <a:spLocks noChangeArrowheads="1"/>
            </p:cNvSpPr>
            <p:nvPr/>
          </p:nvSpPr>
          <p:spPr bwMode="auto">
            <a:xfrm>
              <a:off x="2864273" y="4901842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96</a:t>
              </a:r>
            </a:p>
          </p:txBody>
        </p:sp>
        <p:sp>
          <p:nvSpPr>
            <p:cNvPr id="34" name="TextBox 33"/>
            <p:cNvSpPr txBox="1">
              <a:spLocks noChangeArrowheads="1"/>
            </p:cNvSpPr>
            <p:nvPr/>
          </p:nvSpPr>
          <p:spPr bwMode="auto">
            <a:xfrm>
              <a:off x="484494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192</a:t>
              </a:r>
              <a:endParaRPr lang="en-US" dirty="0"/>
            </a:p>
          </p:txBody>
        </p:sp>
        <p:sp>
          <p:nvSpPr>
            <p:cNvPr id="36" name="TextBox 35"/>
            <p:cNvSpPr txBox="1">
              <a:spLocks noChangeArrowheads="1"/>
            </p:cNvSpPr>
            <p:nvPr/>
          </p:nvSpPr>
          <p:spPr bwMode="auto">
            <a:xfrm>
              <a:off x="3475949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128</a:t>
              </a:r>
            </a:p>
          </p:txBody>
        </p: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4163463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/>
                <a:t>160</a:t>
              </a:r>
            </a:p>
          </p:txBody>
        </p:sp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552357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224</a:t>
              </a:r>
              <a:endParaRPr lang="en-US" dirty="0"/>
            </a:p>
          </p:txBody>
        </p:sp>
        <p:sp>
          <p:nvSpPr>
            <p:cNvPr id="39" name="TextBox 38"/>
            <p:cNvSpPr txBox="1">
              <a:spLocks noChangeArrowheads="1"/>
            </p:cNvSpPr>
            <p:nvPr/>
          </p:nvSpPr>
          <p:spPr bwMode="auto">
            <a:xfrm>
              <a:off x="685209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288</a:t>
              </a:r>
              <a:endParaRPr lang="en-US" dirty="0"/>
            </a:p>
          </p:txBody>
        </p:sp>
        <p:sp>
          <p:nvSpPr>
            <p:cNvPr id="40" name="TextBox 39"/>
            <p:cNvSpPr txBox="1">
              <a:spLocks noChangeArrowheads="1"/>
            </p:cNvSpPr>
            <p:nvPr/>
          </p:nvSpPr>
          <p:spPr bwMode="auto">
            <a:xfrm>
              <a:off x="6170617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256</a:t>
              </a:r>
              <a:endParaRPr lang="en-US" dirty="0"/>
            </a:p>
          </p:txBody>
        </p:sp>
        <p:sp>
          <p:nvSpPr>
            <p:cNvPr id="41" name="TextBox 40"/>
            <p:cNvSpPr txBox="1">
              <a:spLocks noChangeArrowheads="1"/>
            </p:cNvSpPr>
            <p:nvPr/>
          </p:nvSpPr>
          <p:spPr bwMode="auto">
            <a:xfrm>
              <a:off x="1506174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</a:t>
              </a:r>
              <a:endParaRPr lang="en-US" dirty="0"/>
            </a:p>
          </p:txBody>
        </p:sp>
        <p:sp>
          <p:nvSpPr>
            <p:cNvPr id="52" name="TextBox 51"/>
            <p:cNvSpPr txBox="1">
              <a:spLocks noChangeArrowheads="1"/>
            </p:cNvSpPr>
            <p:nvPr/>
          </p:nvSpPr>
          <p:spPr bwMode="auto">
            <a:xfrm>
              <a:off x="2185063" y="4898967"/>
              <a:ext cx="44114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64</a:t>
              </a:r>
              <a:endParaRPr lang="en-US" dirty="0"/>
            </a:p>
          </p:txBody>
        </p:sp>
        <p:sp>
          <p:nvSpPr>
            <p:cNvPr id="54" name="TextBox 53"/>
            <p:cNvSpPr txBox="1">
              <a:spLocks noChangeArrowheads="1"/>
            </p:cNvSpPr>
            <p:nvPr/>
          </p:nvSpPr>
          <p:spPr bwMode="auto">
            <a:xfrm>
              <a:off x="822633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352</a:t>
              </a:r>
              <a:endParaRPr lang="en-US" dirty="0"/>
            </a:p>
          </p:txBody>
        </p:sp>
        <p:sp>
          <p:nvSpPr>
            <p:cNvPr id="55" name="TextBox 54"/>
            <p:cNvSpPr txBox="1">
              <a:spLocks noChangeArrowheads="1"/>
            </p:cNvSpPr>
            <p:nvPr/>
          </p:nvSpPr>
          <p:spPr bwMode="auto">
            <a:xfrm>
              <a:off x="7544855" y="4901842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320</a:t>
              </a:r>
              <a:endParaRPr lang="en-US" dirty="0"/>
            </a:p>
          </p:txBody>
        </p:sp>
        <p:sp>
          <p:nvSpPr>
            <p:cNvPr id="56" name="TextBox 55"/>
            <p:cNvSpPr txBox="1">
              <a:spLocks noChangeArrowheads="1"/>
            </p:cNvSpPr>
            <p:nvPr/>
          </p:nvSpPr>
          <p:spPr bwMode="auto">
            <a:xfrm>
              <a:off x="8904971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384</a:t>
              </a:r>
              <a:endParaRPr lang="en-US" dirty="0"/>
            </a:p>
          </p:txBody>
        </p:sp>
        <p:sp>
          <p:nvSpPr>
            <p:cNvPr id="57" name="TextBox 56"/>
            <p:cNvSpPr txBox="1">
              <a:spLocks noChangeArrowheads="1"/>
            </p:cNvSpPr>
            <p:nvPr/>
          </p:nvSpPr>
          <p:spPr bwMode="auto">
            <a:xfrm>
              <a:off x="1023348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448</a:t>
              </a:r>
              <a:endParaRPr lang="en-US" dirty="0"/>
            </a:p>
          </p:txBody>
        </p:sp>
        <p:sp>
          <p:nvSpPr>
            <p:cNvPr id="58" name="TextBox 57"/>
            <p:cNvSpPr txBox="1">
              <a:spLocks noChangeArrowheads="1"/>
            </p:cNvSpPr>
            <p:nvPr/>
          </p:nvSpPr>
          <p:spPr bwMode="auto">
            <a:xfrm>
              <a:off x="9552009" y="4898966"/>
              <a:ext cx="569387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416</a:t>
              </a:r>
              <a:endParaRPr lang="en-US" dirty="0"/>
            </a:p>
          </p:txBody>
        </p:sp>
        <p:sp>
          <p:nvSpPr>
            <p:cNvPr id="59" name="TextBox 17"/>
            <p:cNvSpPr txBox="1">
              <a:spLocks noChangeArrowheads="1"/>
            </p:cNvSpPr>
            <p:nvPr/>
          </p:nvSpPr>
          <p:spPr bwMode="auto">
            <a:xfrm>
              <a:off x="4692971" y="5155168"/>
              <a:ext cx="214674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dirty="0" smtClean="0"/>
                <a:t>Memory addresses</a:t>
              </a:r>
              <a:endParaRPr lang="en-US" dirty="0"/>
            </a:p>
          </p:txBody>
        </p:sp>
        <p:sp>
          <p:nvSpPr>
            <p:cNvPr id="62" name="TextBox 61"/>
            <p:cNvSpPr txBox="1">
              <a:spLocks noChangeArrowheads="1"/>
            </p:cNvSpPr>
            <p:nvPr/>
          </p:nvSpPr>
          <p:spPr bwMode="auto">
            <a:xfrm>
              <a:off x="882234" y="4904725"/>
              <a:ext cx="31290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dirty="0" smtClean="0"/>
                <a:t>0</a:t>
              </a:r>
              <a:endParaRPr lang="en-US" dirty="0"/>
            </a:p>
          </p:txBody>
        </p:sp>
      </p:grpSp>
      <p:sp>
        <p:nvSpPr>
          <p:cNvPr id="68" name="Content Placeholder 2"/>
          <p:cNvSpPr>
            <a:spLocks noGrp="1"/>
          </p:cNvSpPr>
          <p:nvPr>
            <p:ph idx="1"/>
          </p:nvPr>
        </p:nvSpPr>
        <p:spPr>
          <a:xfrm>
            <a:off x="1152144" y="1439863"/>
            <a:ext cx="9409176" cy="2234990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smtClean="0"/>
              <a:t>Scenario:</a:t>
            </a:r>
          </a:p>
          <a:p>
            <a:pPr lvl="1"/>
            <a:r>
              <a:rPr lang="en-US" dirty="0" smtClean="0"/>
              <a:t>Warp requests 32 scattered 4-byte words</a:t>
            </a:r>
          </a:p>
          <a:p>
            <a:r>
              <a:rPr lang="en-US" b="1" dirty="0" smtClean="0"/>
              <a:t>Addresses fall within </a:t>
            </a:r>
            <a:r>
              <a:rPr lang="en-US" b="1" i="1" dirty="0" smtClean="0"/>
              <a:t>N </a:t>
            </a:r>
            <a:r>
              <a:rPr lang="en-US" b="1" dirty="0" smtClean="0"/>
              <a:t>segments</a:t>
            </a:r>
          </a:p>
          <a:p>
            <a:pPr lvl="1"/>
            <a:r>
              <a:rPr lang="en-US" dirty="0" smtClean="0"/>
              <a:t>Warp needs 128 bytes</a:t>
            </a:r>
          </a:p>
          <a:p>
            <a:pPr lvl="1"/>
            <a:r>
              <a:rPr lang="en-US" i="1" dirty="0" smtClean="0"/>
              <a:t>N</a:t>
            </a:r>
            <a:r>
              <a:rPr lang="en-US" dirty="0" smtClean="0"/>
              <a:t>*32 bytes move across the </a:t>
            </a:r>
            <a:r>
              <a:rPr lang="en-US" dirty="0" smtClean="0"/>
              <a:t>bus</a:t>
            </a:r>
            <a:endParaRPr lang="en-US" dirty="0" smtClean="0"/>
          </a:p>
          <a:p>
            <a:pPr lvl="1"/>
            <a:r>
              <a:rPr lang="en-US" dirty="0" smtClean="0"/>
              <a:t>Bus utilization:  128 / (</a:t>
            </a:r>
            <a:r>
              <a:rPr lang="en-US" i="1" dirty="0" smtClean="0"/>
              <a:t>N</a:t>
            </a:r>
            <a:r>
              <a:rPr lang="en-US" dirty="0" smtClean="0"/>
              <a:t>*32</a:t>
            </a:r>
            <a:r>
              <a:rPr lang="en-US" dirty="0" smtClean="0"/>
              <a:t>)</a:t>
            </a:r>
            <a:endParaRPr lang="en-US" dirty="0"/>
          </a:p>
        </p:txBody>
      </p:sp>
      <p:grpSp>
        <p:nvGrpSpPr>
          <p:cNvPr id="64" name="Group 63"/>
          <p:cNvGrpSpPr/>
          <p:nvPr/>
        </p:nvGrpSpPr>
        <p:grpSpPr>
          <a:xfrm>
            <a:off x="1040426" y="4686786"/>
            <a:ext cx="9384034" cy="204343"/>
            <a:chOff x="1040426" y="4686786"/>
            <a:chExt cx="9384034" cy="204343"/>
          </a:xfrm>
        </p:grpSpPr>
        <p:sp>
          <p:nvSpPr>
            <p:cNvPr id="35" name="Rectangle 34"/>
            <p:cNvSpPr/>
            <p:nvPr/>
          </p:nvSpPr>
          <p:spPr>
            <a:xfrm>
              <a:off x="9744287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9074762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840523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773570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>
              <a:off x="7066178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6" name="Rectangle 45"/>
            <p:cNvSpPr/>
            <p:nvPr/>
          </p:nvSpPr>
          <p:spPr>
            <a:xfrm>
              <a:off x="6396650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7" name="Rectangle 46"/>
            <p:cNvSpPr/>
            <p:nvPr/>
          </p:nvSpPr>
          <p:spPr>
            <a:xfrm>
              <a:off x="1040426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8" name="Rectangle 47"/>
            <p:cNvSpPr/>
            <p:nvPr/>
          </p:nvSpPr>
          <p:spPr>
            <a:xfrm>
              <a:off x="5727122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49" name="Rectangle 48"/>
            <p:cNvSpPr/>
            <p:nvPr/>
          </p:nvSpPr>
          <p:spPr>
            <a:xfrm>
              <a:off x="505759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51" name="Rectangle 50"/>
            <p:cNvSpPr/>
            <p:nvPr/>
          </p:nvSpPr>
          <p:spPr>
            <a:xfrm>
              <a:off x="4388066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3" name="Rectangle 62"/>
            <p:cNvSpPr/>
            <p:nvPr/>
          </p:nvSpPr>
          <p:spPr>
            <a:xfrm>
              <a:off x="3049010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5" name="Rectangle 64"/>
            <p:cNvSpPr/>
            <p:nvPr/>
          </p:nvSpPr>
          <p:spPr>
            <a:xfrm>
              <a:off x="2379482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6" name="Rectangle 65"/>
            <p:cNvSpPr/>
            <p:nvPr/>
          </p:nvSpPr>
          <p:spPr>
            <a:xfrm>
              <a:off x="1709954" y="4686786"/>
              <a:ext cx="680173" cy="204343"/>
            </a:xfrm>
            <a:prstGeom prst="rect">
              <a:avLst/>
            </a:prstGeom>
            <a:solidFill>
              <a:srgbClr val="92D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0" name="Rectangle 69"/>
            <p:cNvSpPr/>
            <p:nvPr/>
          </p:nvSpPr>
          <p:spPr>
            <a:xfrm>
              <a:off x="3718538" y="4686786"/>
              <a:ext cx="680173" cy="204343"/>
            </a:xfrm>
            <a:prstGeom prst="rect">
              <a:avLst/>
            </a:prstGeom>
            <a:solidFill>
              <a:srgbClr val="EF5619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60" name="TextBox 59"/>
          <p:cNvSpPr txBox="1"/>
          <p:nvPr/>
        </p:nvSpPr>
        <p:spPr>
          <a:xfrm>
            <a:off x="5318738" y="4024353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67" name="Footer Placeholder 6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Non-Native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04900"/>
            <a:ext cx="9204960" cy="4572000"/>
          </a:xfrm>
        </p:spPr>
        <p:txBody>
          <a:bodyPr>
            <a:normAutofit fontScale="62500" lnSpcReduction="20000"/>
          </a:bodyPr>
          <a:lstStyle/>
          <a:p>
            <a:r>
              <a:rPr lang="en-US" sz="5100" dirty="0" smtClean="0"/>
              <a:t>Say we are reading a 12-byte structure per thread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3200" dirty="0" err="1" smtClean="0">
                <a:solidFill>
                  <a:srgbClr val="008000"/>
                </a:solidFill>
              </a:rPr>
              <a:t>struct</a:t>
            </a:r>
            <a:r>
              <a:rPr lang="en-US" sz="3200" dirty="0" smtClean="0">
                <a:solidFill>
                  <a:srgbClr val="008000"/>
                </a:solidFill>
              </a:rPr>
              <a:t> Position</a:t>
            </a:r>
          </a:p>
          <a:p>
            <a:pPr lvl="1">
              <a:buNone/>
            </a:pPr>
            <a:r>
              <a:rPr lang="en-US" sz="3200" dirty="0" smtClean="0"/>
              <a:t>{</a:t>
            </a:r>
          </a:p>
          <a:p>
            <a:pPr lvl="1">
              <a:buNone/>
            </a:pPr>
            <a:r>
              <a:rPr lang="en-US" sz="3200" dirty="0" smtClean="0"/>
              <a:t>	</a:t>
            </a:r>
            <a:r>
              <a:rPr lang="en-US" sz="3200" dirty="0" smtClean="0"/>
              <a:t>float x, y, z;</a:t>
            </a:r>
          </a:p>
          <a:p>
            <a:pPr lvl="1">
              <a:buNone/>
            </a:pPr>
            <a:r>
              <a:rPr lang="en-US" sz="3200" dirty="0" smtClean="0"/>
              <a:t>};</a:t>
            </a:r>
          </a:p>
          <a:p>
            <a:pPr lvl="1">
              <a:buNone/>
            </a:pPr>
            <a:r>
              <a:rPr lang="en-US" sz="3200" dirty="0" smtClean="0"/>
              <a:t>...</a:t>
            </a:r>
          </a:p>
          <a:p>
            <a:pPr lvl="1">
              <a:buNone/>
            </a:pPr>
            <a:r>
              <a:rPr lang="en-US" sz="3200" dirty="0" smtClean="0"/>
              <a:t>__global__ void kernel( </a:t>
            </a:r>
            <a:r>
              <a:rPr lang="en-US" sz="3200" dirty="0" smtClean="0">
                <a:solidFill>
                  <a:srgbClr val="008000"/>
                </a:solidFill>
              </a:rPr>
              <a:t>Position</a:t>
            </a:r>
            <a:r>
              <a:rPr lang="en-US" sz="3200" dirty="0" smtClean="0"/>
              <a:t> *data, ... )</a:t>
            </a:r>
          </a:p>
          <a:p>
            <a:pPr lvl="1">
              <a:buNone/>
            </a:pPr>
            <a:r>
              <a:rPr lang="en-US" sz="3200" dirty="0" smtClean="0"/>
              <a:t>{</a:t>
            </a:r>
          </a:p>
          <a:p>
            <a:pPr lvl="1">
              <a:buNone/>
            </a:pPr>
            <a:r>
              <a:rPr lang="en-US" sz="3200" dirty="0" smtClean="0"/>
              <a:t>	</a:t>
            </a:r>
            <a:r>
              <a:rPr lang="en-US" sz="3200" dirty="0" err="1" smtClean="0"/>
              <a:t>int</a:t>
            </a:r>
            <a:r>
              <a:rPr lang="en-US" sz="3200" dirty="0" smtClean="0"/>
              <a:t> </a:t>
            </a:r>
            <a:r>
              <a:rPr lang="en-US" sz="3200" dirty="0" err="1" smtClean="0"/>
              <a:t>idx</a:t>
            </a:r>
            <a:r>
              <a:rPr lang="en-US" sz="3200" dirty="0" smtClean="0"/>
              <a:t> = </a:t>
            </a:r>
            <a:r>
              <a:rPr lang="en-US" sz="3200" dirty="0" err="1" smtClean="0"/>
              <a:t>blockIdx.x</a:t>
            </a:r>
            <a:r>
              <a:rPr lang="en-US" sz="3200" dirty="0" smtClean="0"/>
              <a:t> * </a:t>
            </a:r>
            <a:r>
              <a:rPr lang="en-US" sz="3200" dirty="0" err="1" smtClean="0"/>
              <a:t>blockDim.x</a:t>
            </a:r>
            <a:r>
              <a:rPr lang="en-US" sz="3200" dirty="0" smtClean="0"/>
              <a:t> + </a:t>
            </a:r>
            <a:r>
              <a:rPr lang="en-US" sz="3200" dirty="0" err="1" smtClean="0"/>
              <a:t>threadIdx.x</a:t>
            </a:r>
            <a:r>
              <a:rPr lang="en-US" sz="3200" dirty="0" smtClean="0"/>
              <a:t>;</a:t>
            </a:r>
          </a:p>
          <a:p>
            <a:pPr lvl="1">
              <a:buNone/>
            </a:pPr>
            <a:r>
              <a:rPr lang="en-US" sz="3200" dirty="0" smtClean="0"/>
              <a:t>	</a:t>
            </a:r>
            <a:r>
              <a:rPr lang="en-US" sz="3200" dirty="0" smtClean="0">
                <a:solidFill>
                  <a:srgbClr val="008000"/>
                </a:solidFill>
              </a:rPr>
              <a:t>Position</a:t>
            </a:r>
            <a:r>
              <a:rPr lang="en-US" sz="3200" dirty="0" smtClean="0"/>
              <a:t> temp = data[</a:t>
            </a:r>
            <a:r>
              <a:rPr lang="en-US" sz="3200" dirty="0" err="1" smtClean="0"/>
              <a:t>idx</a:t>
            </a:r>
            <a:r>
              <a:rPr lang="en-US" sz="3200" dirty="0" smtClean="0"/>
              <a:t>];</a:t>
            </a:r>
          </a:p>
          <a:p>
            <a:pPr lvl="1">
              <a:buNone/>
            </a:pPr>
            <a:r>
              <a:rPr lang="en-US" sz="3200" dirty="0" smtClean="0"/>
              <a:t>	</a:t>
            </a:r>
            <a:r>
              <a:rPr lang="en-US" sz="3200" dirty="0" smtClean="0"/>
              <a:t>...</a:t>
            </a:r>
          </a:p>
          <a:p>
            <a:pPr lvl="1">
              <a:buNone/>
            </a:pPr>
            <a:r>
              <a:rPr lang="en-US" sz="3200" dirty="0" smtClean="0"/>
              <a:t>}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Non-Native Size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Compiler converts</a:t>
            </a:r>
            <a:r>
              <a:rPr lang="en-US" dirty="0" smtClean="0"/>
              <a:t> </a:t>
            </a:r>
            <a:r>
              <a:rPr lang="en-US" b="0" i="1" dirty="0" smtClean="0">
                <a:solidFill>
                  <a:srgbClr val="008000"/>
                </a:solidFill>
              </a:rPr>
              <a:t>temp = data[</a:t>
            </a:r>
            <a:r>
              <a:rPr lang="en-US" b="0" i="1" dirty="0" err="1" smtClean="0">
                <a:solidFill>
                  <a:srgbClr val="008000"/>
                </a:solidFill>
              </a:rPr>
              <a:t>idx</a:t>
            </a:r>
            <a:r>
              <a:rPr lang="en-US" b="0" i="1" dirty="0" smtClean="0">
                <a:solidFill>
                  <a:srgbClr val="008000"/>
                </a:solidFill>
              </a:rPr>
              <a:t>] </a:t>
            </a:r>
            <a:r>
              <a:rPr lang="en-US" dirty="0" smtClean="0"/>
              <a:t>into 3 loads:</a:t>
            </a:r>
          </a:p>
          <a:p>
            <a:pPr lvl="1"/>
            <a:r>
              <a:rPr lang="en-US" dirty="0" smtClean="0"/>
              <a:t>Each loads 4 bytes</a:t>
            </a:r>
          </a:p>
          <a:p>
            <a:pPr lvl="1"/>
            <a:r>
              <a:rPr lang="en-US" dirty="0" smtClean="0"/>
              <a:t>Can’t do an 8 and a 4 byte load: 12 bytes per element means that every other element wouldn’t align the 8-byte load on 8-byte boundary</a:t>
            </a:r>
          </a:p>
          <a:p>
            <a:r>
              <a:rPr lang="en-US" dirty="0" smtClean="0"/>
              <a:t>Addresses per warp for each of the loads:</a:t>
            </a:r>
          </a:p>
          <a:p>
            <a:pPr lvl="1"/>
            <a:r>
              <a:rPr lang="en-US" dirty="0" smtClean="0"/>
              <a:t>Successive threads read 4 bytes at 12-byte stride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Load Instruction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7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57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438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00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81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962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43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0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86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6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48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629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010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91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72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153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53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915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29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67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8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539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192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2301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16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2682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6083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56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464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</a:t>
            </a:r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845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762000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063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24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5349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573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52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4178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36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4559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40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940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44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3444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28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3825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3893388" y="2762190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addresses from a warp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201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344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487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916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9059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066800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Left Brace 59"/>
          <p:cNvSpPr/>
          <p:nvPr/>
        </p:nvSpPr>
        <p:spPr>
          <a:xfrm rot="16200000">
            <a:off x="2233881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Brace 60"/>
          <p:cNvSpPr/>
          <p:nvPr/>
        </p:nvSpPr>
        <p:spPr>
          <a:xfrm rot="16200000">
            <a:off x="5314950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Left Brace 61"/>
          <p:cNvSpPr/>
          <p:nvPr/>
        </p:nvSpPr>
        <p:spPr>
          <a:xfrm rot="16200000">
            <a:off x="8413272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5630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6773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0043138" y="3390900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 Load Instruction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91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95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67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5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438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819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3200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581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962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343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724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10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48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67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6248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629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7010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391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72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8153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53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91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9296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67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8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539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192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2301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16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2682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6083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56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464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</a:t>
            </a:r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845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762000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063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24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5349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573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52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4178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36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4559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40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940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44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3444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28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3825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3893388" y="2762190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addresses from a warp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2582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3725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868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8297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9440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447800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Left Brace 59"/>
          <p:cNvSpPr/>
          <p:nvPr/>
        </p:nvSpPr>
        <p:spPr>
          <a:xfrm rot="16200000">
            <a:off x="2233881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Brace 60"/>
          <p:cNvSpPr/>
          <p:nvPr/>
        </p:nvSpPr>
        <p:spPr>
          <a:xfrm rot="16200000">
            <a:off x="5314950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Left Brace 61"/>
          <p:cNvSpPr/>
          <p:nvPr/>
        </p:nvSpPr>
        <p:spPr>
          <a:xfrm rot="16200000">
            <a:off x="8413272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6011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1541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10043138" y="3390900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Third Load Instruction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29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676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05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438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819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3200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581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3962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4343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4724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5105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48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5867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248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6629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010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391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/>
        </p:nvSpPr>
        <p:spPr>
          <a:xfrm>
            <a:off x="7772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8153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8534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8915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1158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1539938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8</a:t>
            </a:r>
            <a:endParaRPr lang="en-US" sz="1600" dirty="0"/>
          </a:p>
        </p:txBody>
      </p:sp>
      <p:sp>
        <p:nvSpPr>
          <p:cNvPr id="34" name="TextBox 33"/>
          <p:cNvSpPr txBox="1"/>
          <p:nvPr/>
        </p:nvSpPr>
        <p:spPr>
          <a:xfrm>
            <a:off x="192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12</a:t>
            </a:r>
            <a:endParaRPr lang="en-US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2301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16</a:t>
            </a:r>
            <a:endParaRPr lang="en-US" sz="1600" dirty="0"/>
          </a:p>
        </p:txBody>
      </p:sp>
      <p:sp>
        <p:nvSpPr>
          <p:cNvPr id="36" name="TextBox 35"/>
          <p:cNvSpPr txBox="1"/>
          <p:nvPr/>
        </p:nvSpPr>
        <p:spPr>
          <a:xfrm>
            <a:off x="2682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20</a:t>
            </a:r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6083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56</a:t>
            </a:r>
            <a:endParaRPr lang="en-US" sz="1600" dirty="0"/>
          </a:p>
        </p:txBody>
      </p:sp>
      <p:sp>
        <p:nvSpPr>
          <p:cNvPr id="38" name="TextBox 37"/>
          <p:cNvSpPr txBox="1"/>
          <p:nvPr/>
        </p:nvSpPr>
        <p:spPr>
          <a:xfrm>
            <a:off x="6464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</a:t>
            </a:r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39" name="TextBox 38"/>
          <p:cNvSpPr txBox="1"/>
          <p:nvPr/>
        </p:nvSpPr>
        <p:spPr>
          <a:xfrm>
            <a:off x="6845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64</a:t>
            </a:r>
            <a:endParaRPr lang="en-US" sz="1600" dirty="0"/>
          </a:p>
        </p:txBody>
      </p:sp>
      <p:sp>
        <p:nvSpPr>
          <p:cNvPr id="40" name="TextBox 39"/>
          <p:cNvSpPr txBox="1"/>
          <p:nvPr/>
        </p:nvSpPr>
        <p:spPr>
          <a:xfrm>
            <a:off x="762000" y="4305300"/>
            <a:ext cx="2888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0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3063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24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5349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48</a:t>
            </a:r>
            <a:endParaRPr lang="en-US" sz="1600" dirty="0"/>
          </a:p>
        </p:txBody>
      </p:sp>
      <p:sp>
        <p:nvSpPr>
          <p:cNvPr id="43" name="TextBox 42"/>
          <p:cNvSpPr txBox="1"/>
          <p:nvPr/>
        </p:nvSpPr>
        <p:spPr>
          <a:xfrm>
            <a:off x="5730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52</a:t>
            </a:r>
            <a:endParaRPr lang="en-US" sz="1600" dirty="0"/>
          </a:p>
        </p:txBody>
      </p:sp>
      <p:sp>
        <p:nvSpPr>
          <p:cNvPr id="44" name="TextBox 43"/>
          <p:cNvSpPr txBox="1"/>
          <p:nvPr/>
        </p:nvSpPr>
        <p:spPr>
          <a:xfrm>
            <a:off x="4178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36</a:t>
            </a:r>
            <a:endParaRPr lang="en-US" sz="1600" dirty="0"/>
          </a:p>
        </p:txBody>
      </p:sp>
      <p:sp>
        <p:nvSpPr>
          <p:cNvPr id="45" name="TextBox 44"/>
          <p:cNvSpPr txBox="1"/>
          <p:nvPr/>
        </p:nvSpPr>
        <p:spPr>
          <a:xfrm>
            <a:off x="4559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40</a:t>
            </a:r>
            <a:endParaRPr lang="en-US" sz="1600" dirty="0"/>
          </a:p>
        </p:txBody>
      </p:sp>
      <p:sp>
        <p:nvSpPr>
          <p:cNvPr id="46" name="TextBox 45"/>
          <p:cNvSpPr txBox="1"/>
          <p:nvPr/>
        </p:nvSpPr>
        <p:spPr>
          <a:xfrm>
            <a:off x="4940944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44</a:t>
            </a:r>
            <a:endParaRPr lang="en-US" sz="1600" dirty="0"/>
          </a:p>
        </p:txBody>
      </p:sp>
      <p:sp>
        <p:nvSpPr>
          <p:cNvPr id="47" name="TextBox 46"/>
          <p:cNvSpPr txBox="1"/>
          <p:nvPr/>
        </p:nvSpPr>
        <p:spPr>
          <a:xfrm>
            <a:off x="3444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28</a:t>
            </a:r>
            <a:endParaRPr lang="en-US" sz="1600" dirty="0"/>
          </a:p>
        </p:txBody>
      </p:sp>
      <p:sp>
        <p:nvSpPr>
          <p:cNvPr id="48" name="TextBox 47"/>
          <p:cNvSpPr txBox="1"/>
          <p:nvPr/>
        </p:nvSpPr>
        <p:spPr>
          <a:xfrm>
            <a:off x="3825938" y="4305300"/>
            <a:ext cx="39305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32</a:t>
            </a:r>
            <a:endParaRPr lang="en-US" sz="1600" dirty="0"/>
          </a:p>
        </p:txBody>
      </p:sp>
      <p:sp>
        <p:nvSpPr>
          <p:cNvPr id="49" name="TextBox 48"/>
          <p:cNvSpPr txBox="1"/>
          <p:nvPr/>
        </p:nvSpPr>
        <p:spPr>
          <a:xfrm>
            <a:off x="3893388" y="2762190"/>
            <a:ext cx="28122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</a:rPr>
              <a:t>addresses from a warp</a:t>
            </a:r>
            <a:endParaRPr lang="en-US" sz="2000" dirty="0">
              <a:solidFill>
                <a:srgbClr val="0070C0"/>
              </a:solidFill>
            </a:endParaRPr>
          </a:p>
        </p:txBody>
      </p:sp>
      <p:cxnSp>
        <p:nvCxnSpPr>
          <p:cNvPr id="53" name="Straight Arrow Connector 52"/>
          <p:cNvCxnSpPr/>
          <p:nvPr/>
        </p:nvCxnSpPr>
        <p:spPr>
          <a:xfrm>
            <a:off x="3039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>
            <a:off x="4182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5325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8754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9897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>
            <a:off x="1905000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Left Brace 59"/>
          <p:cNvSpPr/>
          <p:nvPr/>
        </p:nvSpPr>
        <p:spPr>
          <a:xfrm rot="16200000">
            <a:off x="2233881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Left Brace 60"/>
          <p:cNvSpPr/>
          <p:nvPr/>
        </p:nvSpPr>
        <p:spPr>
          <a:xfrm rot="16200000">
            <a:off x="5314950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Left Brace 61"/>
          <p:cNvSpPr/>
          <p:nvPr/>
        </p:nvSpPr>
        <p:spPr>
          <a:xfrm rot="16200000">
            <a:off x="8413272" y="3409950"/>
            <a:ext cx="342900" cy="3048000"/>
          </a:xfrm>
          <a:prstGeom prst="leftBrace">
            <a:avLst>
              <a:gd name="adj1" fmla="val 30974"/>
              <a:gd name="adj2" fmla="val 50000"/>
            </a:avLst>
          </a:prstGeom>
          <a:ln w="28575">
            <a:solidFill>
              <a:srgbClr val="008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6468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>
            <a:off x="7611373" y="3314700"/>
            <a:ext cx="8627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>
            <a:off x="9296400" y="4076700"/>
            <a:ext cx="381000" cy="2286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Rectangle 65"/>
          <p:cNvSpPr/>
          <p:nvPr/>
        </p:nvSpPr>
        <p:spPr>
          <a:xfrm>
            <a:off x="9677400" y="4076700"/>
            <a:ext cx="381000" cy="2286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/>
          <p:cNvSpPr txBox="1"/>
          <p:nvPr/>
        </p:nvSpPr>
        <p:spPr>
          <a:xfrm>
            <a:off x="10043138" y="3390900"/>
            <a:ext cx="3962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...</a:t>
            </a:r>
            <a:endParaRPr lang="en-US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3966211"/>
            <a:ext cx="9203056" cy="1225868"/>
          </a:xfrm>
        </p:spPr>
        <p:txBody>
          <a:bodyPr/>
          <a:lstStyle/>
          <a:p>
            <a:r>
              <a:rPr lang="en-US" dirty="0" smtClean="0"/>
              <a:t>Exposing sufficient parallelism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and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Because of the address pattern, we end up moving 3x more bytes than application requests</a:t>
            </a:r>
          </a:p>
          <a:p>
            <a:pPr lvl="1"/>
            <a:r>
              <a:rPr lang="en-US" dirty="0" smtClean="0"/>
              <a:t>We waste a lot of bandwidth, leaving performance on the table</a:t>
            </a:r>
          </a:p>
          <a:p>
            <a:r>
              <a:rPr lang="en-US" dirty="0" smtClean="0"/>
              <a:t>Potential solutions:</a:t>
            </a:r>
          </a:p>
          <a:p>
            <a:pPr lvl="1"/>
            <a:r>
              <a:rPr lang="en-US" dirty="0" smtClean="0"/>
              <a:t>Change data layout from array of structures to structure of arrays</a:t>
            </a:r>
          </a:p>
          <a:p>
            <a:pPr lvl="2"/>
            <a:r>
              <a:rPr lang="en-US" dirty="0" smtClean="0"/>
              <a:t>In this case: 3 separate arrays of floats</a:t>
            </a:r>
          </a:p>
          <a:p>
            <a:pPr lvl="2"/>
            <a:r>
              <a:rPr lang="en-US" dirty="0" smtClean="0"/>
              <a:t>The most reliable approach (also ideal for both CPUs and GPUs)</a:t>
            </a:r>
          </a:p>
          <a:p>
            <a:pPr lvl="1"/>
            <a:r>
              <a:rPr lang="en-US" dirty="0" smtClean="0"/>
              <a:t>Use loads via read-only cache</a:t>
            </a:r>
          </a:p>
          <a:p>
            <a:pPr lvl="2"/>
            <a:r>
              <a:rPr lang="en-US" dirty="0" smtClean="0"/>
              <a:t>As long as lines survive in the cache, performance will be nearly optimal</a:t>
            </a:r>
          </a:p>
          <a:p>
            <a:pPr lvl="1"/>
            <a:r>
              <a:rPr lang="en-US" dirty="0" smtClean="0"/>
              <a:t>Stage loads via shared memory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Read-only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423671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 through the read-only cache</a:t>
            </a:r>
          </a:p>
          <a:p>
            <a:pPr lvl="1"/>
            <a:r>
              <a:rPr lang="en-US" dirty="0" smtClean="0"/>
              <a:t>Not coherent with writes</a:t>
            </a:r>
          </a:p>
          <a:p>
            <a:pPr lvl="1"/>
            <a:r>
              <a:rPr lang="en-US" dirty="0" smtClean="0"/>
              <a:t>Thus, addresses must not be written by the same kernel</a:t>
            </a:r>
          </a:p>
          <a:p>
            <a:r>
              <a:rPr lang="en-US" dirty="0" smtClean="0"/>
              <a:t>Two ways to enable:</a:t>
            </a:r>
          </a:p>
          <a:p>
            <a:pPr lvl="1"/>
            <a:r>
              <a:rPr lang="en-US" dirty="0" smtClean="0"/>
              <a:t>Decorating pointer arguments as hints to compiler:</a:t>
            </a:r>
          </a:p>
          <a:p>
            <a:pPr lvl="2"/>
            <a:r>
              <a:rPr lang="en-US" dirty="0" smtClean="0"/>
              <a:t>Pointer of interest: </a:t>
            </a:r>
            <a:r>
              <a:rPr lang="en-US" dirty="0" smtClean="0">
                <a:solidFill>
                  <a:srgbClr val="008000"/>
                </a:solidFill>
              </a:rPr>
              <a:t>const __</a:t>
            </a:r>
            <a:r>
              <a:rPr lang="en-US" dirty="0" smtClean="0">
                <a:solidFill>
                  <a:srgbClr val="008000"/>
                </a:solidFill>
              </a:rPr>
              <a:t>restrict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endParaRPr lang="en-US" dirty="0" smtClean="0">
              <a:solidFill>
                <a:srgbClr val="008000"/>
              </a:solidFill>
            </a:endParaRPr>
          </a:p>
          <a:p>
            <a:pPr lvl="2"/>
            <a:r>
              <a:rPr lang="en-US" dirty="0" smtClean="0"/>
              <a:t>All other pointer arguments: </a:t>
            </a:r>
            <a:r>
              <a:rPr lang="en-US" dirty="0" smtClean="0">
                <a:solidFill>
                  <a:srgbClr val="008000"/>
                </a:solidFill>
              </a:rPr>
              <a:t>__restrict__</a:t>
            </a:r>
          </a:p>
          <a:p>
            <a:pPr lvl="3"/>
            <a:r>
              <a:rPr lang="en-US" dirty="0" smtClean="0"/>
              <a:t>Conveys to compiler that no aliasing will occur</a:t>
            </a:r>
          </a:p>
          <a:p>
            <a:pPr lvl="1"/>
            <a:r>
              <a:rPr lang="en-US" dirty="0" smtClean="0"/>
              <a:t>Using 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r>
              <a:rPr lang="en-US" dirty="0" err="1" smtClean="0">
                <a:solidFill>
                  <a:srgbClr val="008000"/>
                </a:solidFill>
              </a:rPr>
              <a:t>ldg</a:t>
            </a:r>
            <a:r>
              <a:rPr lang="en-US" dirty="0" smtClean="0">
                <a:solidFill>
                  <a:srgbClr val="008000"/>
                </a:solidFill>
              </a:rPr>
              <a:t>() </a:t>
            </a:r>
            <a:r>
              <a:rPr lang="en-US" dirty="0" smtClean="0"/>
              <a:t>intrinsic</a:t>
            </a:r>
          </a:p>
          <a:p>
            <a:pPr lvl="2"/>
            <a:r>
              <a:rPr lang="en-US" dirty="0" smtClean="0"/>
              <a:t>Requires no pointer </a:t>
            </a:r>
            <a:r>
              <a:rPr lang="en-US" dirty="0" smtClean="0"/>
              <a:t>decoration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Read-only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423671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 through the read-only cache</a:t>
            </a:r>
          </a:p>
          <a:p>
            <a:pPr lvl="1"/>
            <a:r>
              <a:rPr lang="en-US" dirty="0" smtClean="0"/>
              <a:t>Not coherent with writes</a:t>
            </a:r>
          </a:p>
          <a:p>
            <a:pPr lvl="1"/>
            <a:r>
              <a:rPr lang="en-US" dirty="0" smtClean="0"/>
              <a:t>Thus, addresses must not be written by the same kernel</a:t>
            </a:r>
          </a:p>
          <a:p>
            <a:r>
              <a:rPr lang="en-US" dirty="0" smtClean="0"/>
              <a:t>Two ways to enable:</a:t>
            </a:r>
          </a:p>
          <a:p>
            <a:pPr lvl="1"/>
            <a:r>
              <a:rPr lang="en-US" dirty="0" smtClean="0"/>
              <a:t>Decorating pointer arguments as hints to compiler:</a:t>
            </a:r>
          </a:p>
          <a:p>
            <a:pPr lvl="2"/>
            <a:r>
              <a:rPr lang="en-US" dirty="0" smtClean="0"/>
              <a:t>Pointer of interest: </a:t>
            </a:r>
            <a:r>
              <a:rPr lang="en-US" dirty="0" smtClean="0">
                <a:solidFill>
                  <a:srgbClr val="008000"/>
                </a:solidFill>
              </a:rPr>
              <a:t>__restrict__ const</a:t>
            </a:r>
          </a:p>
          <a:p>
            <a:pPr lvl="2"/>
            <a:r>
              <a:rPr lang="en-US" dirty="0" smtClean="0"/>
              <a:t>All other pointer arguments: </a:t>
            </a:r>
            <a:r>
              <a:rPr lang="en-US" dirty="0" smtClean="0">
                <a:solidFill>
                  <a:srgbClr val="008000"/>
                </a:solidFill>
              </a:rPr>
              <a:t>__restrict__</a:t>
            </a:r>
          </a:p>
          <a:p>
            <a:pPr lvl="3"/>
            <a:r>
              <a:rPr lang="en-US" dirty="0" smtClean="0"/>
              <a:t>Conveys to compiler that no aliasing will occur</a:t>
            </a:r>
          </a:p>
          <a:p>
            <a:pPr lvl="1"/>
            <a:r>
              <a:rPr lang="en-US" dirty="0" smtClean="0"/>
              <a:t>Using 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r>
              <a:rPr lang="en-US" dirty="0" err="1" smtClean="0">
                <a:solidFill>
                  <a:srgbClr val="008000"/>
                </a:solidFill>
              </a:rPr>
              <a:t>ldg</a:t>
            </a:r>
            <a:r>
              <a:rPr lang="en-US" dirty="0" smtClean="0">
                <a:solidFill>
                  <a:srgbClr val="008000"/>
                </a:solidFill>
              </a:rPr>
              <a:t>() </a:t>
            </a:r>
            <a:r>
              <a:rPr lang="en-US" dirty="0" smtClean="0"/>
              <a:t>intrinsic</a:t>
            </a:r>
          </a:p>
          <a:p>
            <a:pPr lvl="2"/>
            <a:r>
              <a:rPr lang="en-US" dirty="0" smtClean="0"/>
              <a:t>Requires no pointer </a:t>
            </a:r>
            <a:r>
              <a:rPr lang="en-US" dirty="0" smtClean="0"/>
              <a:t>decoration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>
          <a:xfrm>
            <a:off x="4876800" y="3162300"/>
            <a:ext cx="5943600" cy="2438400"/>
          </a:xfrm>
          <a:prstGeom prst="roundRect">
            <a:avLst>
              <a:gd name="adj" fmla="val 8394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9700" dist="203200" dir="8100000" algn="tr" rotWithShape="0">
              <a:prstClr val="black">
                <a:alpha val="6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519363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__global__ void kernel(	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*</a:t>
            </a:r>
            <a:r>
              <a:rPr lang="en-US" sz="2000" dirty="0" smtClean="0">
                <a:solidFill>
                  <a:srgbClr val="008000"/>
                </a:solidFill>
              </a:rPr>
              <a:t>__restrict__ </a:t>
            </a:r>
            <a:r>
              <a:rPr lang="en-US" sz="2000" dirty="0" smtClean="0">
                <a:solidFill>
                  <a:schemeClr val="tx1"/>
                </a:solidFill>
              </a:rPr>
              <a:t>output,</a:t>
            </a:r>
          </a:p>
          <a:p>
            <a:pPr>
              <a:tabLst>
                <a:tab pos="2519363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smtClean="0">
                <a:solidFill>
                  <a:srgbClr val="008000"/>
                </a:solidFill>
              </a:rPr>
              <a:t>const 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* </a:t>
            </a:r>
            <a:r>
              <a:rPr lang="en-US" sz="2000" dirty="0" smtClean="0">
                <a:solidFill>
                  <a:srgbClr val="008000"/>
                </a:solidFill>
              </a:rPr>
              <a:t>__restrict__ </a:t>
            </a:r>
            <a:r>
              <a:rPr lang="en-US" sz="2000" dirty="0" smtClean="0">
                <a:solidFill>
                  <a:schemeClr val="tx1"/>
                </a:solidFill>
              </a:rPr>
              <a:t>input 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 ...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 output[</a:t>
            </a:r>
            <a:r>
              <a:rPr lang="en-US" sz="2000" dirty="0" err="1" smtClean="0">
                <a:solidFill>
                  <a:schemeClr val="tx1"/>
                </a:solidFill>
              </a:rPr>
              <a:t>idx</a:t>
            </a:r>
            <a:r>
              <a:rPr lang="en-US" sz="2000" dirty="0" smtClean="0">
                <a:solidFill>
                  <a:schemeClr val="tx1"/>
                </a:solidFill>
              </a:rPr>
              <a:t>] = ... + input[</a:t>
            </a:r>
            <a:r>
              <a:rPr lang="en-US" sz="2000" dirty="0" err="1" smtClean="0">
                <a:solidFill>
                  <a:schemeClr val="tx1"/>
                </a:solidFill>
              </a:rPr>
              <a:t>idx</a:t>
            </a:r>
            <a:r>
              <a:rPr lang="en-US" sz="2000" dirty="0" smtClean="0">
                <a:solidFill>
                  <a:schemeClr val="tx1"/>
                </a:solidFill>
              </a:rPr>
              <a:t>];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Read-only Loads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423671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Go through the read-only cache</a:t>
            </a:r>
          </a:p>
          <a:p>
            <a:pPr lvl="1"/>
            <a:r>
              <a:rPr lang="en-US" dirty="0" smtClean="0"/>
              <a:t>Not coherent with writes</a:t>
            </a:r>
          </a:p>
          <a:p>
            <a:pPr lvl="1"/>
            <a:r>
              <a:rPr lang="en-US" dirty="0" smtClean="0"/>
              <a:t>Thus, addresses must not be written by the same kernel</a:t>
            </a:r>
          </a:p>
          <a:p>
            <a:r>
              <a:rPr lang="en-US" dirty="0" smtClean="0"/>
              <a:t>Two ways to enable:</a:t>
            </a:r>
          </a:p>
          <a:p>
            <a:pPr lvl="1"/>
            <a:r>
              <a:rPr lang="en-US" dirty="0" smtClean="0"/>
              <a:t>Decorating pointer arguments as hints to compiler:</a:t>
            </a:r>
          </a:p>
          <a:p>
            <a:pPr lvl="2"/>
            <a:r>
              <a:rPr lang="en-US" dirty="0" smtClean="0"/>
              <a:t>Pointer of interest: </a:t>
            </a:r>
            <a:r>
              <a:rPr lang="en-US" dirty="0" smtClean="0">
                <a:solidFill>
                  <a:srgbClr val="008000"/>
                </a:solidFill>
              </a:rPr>
              <a:t>__restrict__ const</a:t>
            </a:r>
          </a:p>
          <a:p>
            <a:pPr lvl="2"/>
            <a:r>
              <a:rPr lang="en-US" dirty="0" smtClean="0"/>
              <a:t>All other pointer arguments: </a:t>
            </a:r>
            <a:r>
              <a:rPr lang="en-US" dirty="0" smtClean="0">
                <a:solidFill>
                  <a:srgbClr val="008000"/>
                </a:solidFill>
              </a:rPr>
              <a:t>__restrict__</a:t>
            </a:r>
          </a:p>
          <a:p>
            <a:pPr lvl="3"/>
            <a:r>
              <a:rPr lang="en-US" dirty="0" smtClean="0"/>
              <a:t>Conveys to compiler that no aliasing will occur</a:t>
            </a:r>
          </a:p>
          <a:p>
            <a:pPr lvl="1"/>
            <a:r>
              <a:rPr lang="en-US" dirty="0" smtClean="0"/>
              <a:t>Using 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r>
              <a:rPr lang="en-US" dirty="0" err="1" smtClean="0">
                <a:solidFill>
                  <a:srgbClr val="008000"/>
                </a:solidFill>
              </a:rPr>
              <a:t>ldg</a:t>
            </a:r>
            <a:r>
              <a:rPr lang="en-US" dirty="0" smtClean="0">
                <a:solidFill>
                  <a:srgbClr val="008000"/>
                </a:solidFill>
              </a:rPr>
              <a:t>() </a:t>
            </a:r>
            <a:r>
              <a:rPr lang="en-US" dirty="0" smtClean="0"/>
              <a:t>intrinsic</a:t>
            </a:r>
          </a:p>
          <a:p>
            <a:pPr lvl="2"/>
            <a:r>
              <a:rPr lang="en-US" dirty="0" smtClean="0"/>
              <a:t>Requires no pointer </a:t>
            </a:r>
            <a:r>
              <a:rPr lang="en-US" dirty="0" smtClean="0"/>
              <a:t>decoration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>
            <a:off x="4876800" y="3162300"/>
            <a:ext cx="5791200" cy="2438400"/>
          </a:xfrm>
          <a:prstGeom prst="roundRect">
            <a:avLst>
              <a:gd name="adj" fmla="val 8394"/>
            </a:avLst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39700" dist="203200" dir="8100000" algn="tr" rotWithShape="0">
              <a:prstClr val="black">
                <a:alpha val="69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tabLst>
                <a:tab pos="2519363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__global__ void kernel(	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 *output, </a:t>
            </a:r>
          </a:p>
          <a:p>
            <a:pPr>
              <a:tabLst>
                <a:tab pos="2519363" algn="l"/>
              </a:tabLst>
            </a:pPr>
            <a:r>
              <a:rPr lang="en-US" sz="2000" dirty="0" smtClean="0">
                <a:solidFill>
                  <a:schemeClr val="tx1"/>
                </a:solidFill>
              </a:rPr>
              <a:t>	</a:t>
            </a:r>
            <a:r>
              <a:rPr lang="en-US" sz="2000" dirty="0" err="1" smtClean="0">
                <a:solidFill>
                  <a:schemeClr val="tx1"/>
                </a:solidFill>
              </a:rPr>
              <a:t>int</a:t>
            </a:r>
            <a:r>
              <a:rPr lang="en-US" sz="2000" dirty="0" smtClean="0">
                <a:solidFill>
                  <a:schemeClr val="tx1"/>
                </a:solidFill>
              </a:rPr>
              <a:t> *input )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{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 ...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     output[</a:t>
            </a:r>
            <a:r>
              <a:rPr lang="en-US" sz="2000" dirty="0" err="1" smtClean="0">
                <a:solidFill>
                  <a:schemeClr val="tx1"/>
                </a:solidFill>
              </a:rPr>
              <a:t>idx</a:t>
            </a:r>
            <a:r>
              <a:rPr lang="en-US" sz="2000" dirty="0" smtClean="0">
                <a:solidFill>
                  <a:schemeClr val="tx1"/>
                </a:solidFill>
              </a:rPr>
              <a:t>] = ... + </a:t>
            </a:r>
            <a:r>
              <a:rPr lang="en-US" sz="2000" dirty="0" smtClean="0">
                <a:solidFill>
                  <a:srgbClr val="008000"/>
                </a:solidFill>
              </a:rPr>
              <a:t>__</a:t>
            </a:r>
            <a:r>
              <a:rPr lang="en-US" sz="2000" dirty="0" err="1" smtClean="0">
                <a:solidFill>
                  <a:srgbClr val="008000"/>
                </a:solidFill>
              </a:rPr>
              <a:t>ldg</a:t>
            </a:r>
            <a:r>
              <a:rPr lang="en-US" sz="2000" smtClean="0">
                <a:solidFill>
                  <a:srgbClr val="008000"/>
                </a:solidFill>
              </a:rPr>
              <a:t>( &amp;</a:t>
            </a:r>
            <a:r>
              <a:rPr lang="en-US" sz="2000" smtClean="0">
                <a:solidFill>
                  <a:schemeClr val="tx1"/>
                </a:solidFill>
              </a:rPr>
              <a:t>input[</a:t>
            </a:r>
            <a:r>
              <a:rPr lang="en-US" sz="2000" dirty="0" err="1" smtClean="0">
                <a:solidFill>
                  <a:schemeClr val="tx1"/>
                </a:solidFill>
              </a:rPr>
              <a:t>idx</a:t>
            </a:r>
            <a:r>
              <a:rPr lang="en-US" sz="2000" dirty="0" smtClean="0">
                <a:solidFill>
                  <a:schemeClr val="tx1"/>
                </a:solidFill>
              </a:rPr>
              <a:t>] </a:t>
            </a:r>
            <a:r>
              <a:rPr lang="en-US" sz="2000" dirty="0" smtClean="0">
                <a:solidFill>
                  <a:srgbClr val="008000"/>
                </a:solidFill>
              </a:rPr>
              <a:t>)</a:t>
            </a:r>
            <a:r>
              <a:rPr lang="en-US" sz="2000" dirty="0" smtClean="0">
                <a:solidFill>
                  <a:schemeClr val="tx1"/>
                </a:solidFill>
              </a:rPr>
              <a:t>;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}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Having Sufficient Concurrent Accesses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88391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In order to saturate memory bandwidth, SM must issue enough independent memory requests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34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400300"/>
            <a:ext cx="6172200" cy="355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Elements per Thread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2144" y="1280160"/>
            <a:ext cx="9058656" cy="1282065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Experiment: each warp has 2 concurrent requests (</a:t>
            </a:r>
            <a:r>
              <a:rPr lang="en-US" b="1" dirty="0" err="1" smtClean="0"/>
              <a:t>memcopy</a:t>
            </a:r>
            <a:r>
              <a:rPr lang="en-US" b="1" dirty="0" smtClean="0"/>
              <a:t>, one word per thread)</a:t>
            </a:r>
          </a:p>
          <a:p>
            <a:pPr lvl="1"/>
            <a:r>
              <a:rPr lang="en-US" dirty="0" smtClean="0"/>
              <a:t>  4B word request: 1 line</a:t>
            </a:r>
          </a:p>
          <a:p>
            <a:pPr lvl="1"/>
            <a:r>
              <a:rPr lang="en-US" dirty="0" smtClean="0"/>
              <a:t>  8B word request: 2 lines</a:t>
            </a:r>
          </a:p>
          <a:p>
            <a:pPr lvl="1"/>
            <a:r>
              <a:rPr lang="en-US" dirty="0" smtClean="0"/>
              <a:t>16B word request: 4 lines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294967295"/>
          </p:nvPr>
        </p:nvSpPr>
        <p:spPr>
          <a:xfrm>
            <a:off x="8158673" y="5721350"/>
            <a:ext cx="2559050" cy="328613"/>
          </a:xfrm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7550" y="2582863"/>
            <a:ext cx="5905250" cy="3398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2"/>
          <p:cNvSpPr txBox="1">
            <a:spLocks/>
          </p:cNvSpPr>
          <p:nvPr/>
        </p:nvSpPr>
        <p:spPr>
          <a:xfrm>
            <a:off x="7239000" y="2552700"/>
            <a:ext cx="3657600" cy="3200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233363" marR="0" lvl="0" indent="-233363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achieve the same throughput at lower occupancy:</a:t>
            </a:r>
          </a:p>
          <a:p>
            <a:pPr marL="57150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Need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more independent requests per warp</a:t>
            </a:r>
          </a:p>
          <a:p>
            <a:pPr marL="57150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14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33363" lvl="0" indent="-233363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b="1" dirty="0" smtClean="0"/>
              <a:t>To achieve the same throughput with smaller words:</a:t>
            </a:r>
          </a:p>
          <a:p>
            <a:pPr marL="571500" lvl="1" indent="-285750">
              <a:spcBef>
                <a:spcPct val="20000"/>
              </a:spcBef>
              <a:buFont typeface="Arial" pitchFamily="34" charset="0"/>
              <a:buChar char="–"/>
              <a:defRPr/>
            </a:pPr>
            <a:r>
              <a:rPr lang="en-US" sz="2800" dirty="0" smtClean="0"/>
              <a:t>Need more independent requests per warp</a:t>
            </a:r>
          </a:p>
          <a:p>
            <a:pPr marL="114300" indent="-285750">
              <a:spcBef>
                <a:spcPct val="20000"/>
              </a:spcBef>
              <a:defRPr/>
            </a:pPr>
            <a:endParaRPr kumimoji="0" lang="en-US" sz="28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Optimizing Access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/>
              <a:t>Have enough concurrent accesses to saturate the bus</a:t>
            </a:r>
          </a:p>
          <a:p>
            <a:pPr lvl="1"/>
            <a:r>
              <a:rPr lang="en-US" dirty="0" smtClean="0"/>
              <a:t>Little’s law: need </a:t>
            </a:r>
            <a:r>
              <a:rPr lang="en-US" dirty="0" smtClean="0">
                <a:solidFill>
                  <a:srgbClr val="0070C0"/>
                </a:solidFill>
              </a:rPr>
              <a:t>(</a:t>
            </a:r>
            <a:r>
              <a:rPr lang="en-US" dirty="0" err="1" smtClean="0">
                <a:solidFill>
                  <a:srgbClr val="0070C0"/>
                </a:solidFill>
              </a:rPr>
              <a:t>mem_latency</a:t>
            </a:r>
            <a:r>
              <a:rPr lang="en-US" dirty="0" smtClean="0">
                <a:solidFill>
                  <a:srgbClr val="0070C0"/>
                </a:solidFill>
              </a:rPr>
              <a:t>)x(bandwidth) </a:t>
            </a:r>
            <a:r>
              <a:rPr lang="en-US" dirty="0" smtClean="0"/>
              <a:t>bytes</a:t>
            </a:r>
          </a:p>
          <a:p>
            <a:pPr lvl="2">
              <a:buNone/>
            </a:pPr>
            <a:endParaRPr lang="en-US" sz="400" dirty="0" smtClean="0"/>
          </a:p>
          <a:p>
            <a:r>
              <a:rPr lang="en-US" b="1" dirty="0" smtClean="0"/>
              <a:t>Ways to increase concurrent accesses:</a:t>
            </a:r>
          </a:p>
          <a:p>
            <a:pPr lvl="1"/>
            <a:r>
              <a:rPr lang="en-US" dirty="0" smtClean="0"/>
              <a:t>Increase occupancy (run more warps concurrently)</a:t>
            </a:r>
          </a:p>
          <a:p>
            <a:pPr lvl="2"/>
            <a:r>
              <a:rPr lang="en-US" dirty="0" smtClean="0"/>
              <a:t>Adjust </a:t>
            </a:r>
            <a:r>
              <a:rPr lang="en-US" dirty="0" err="1" smtClean="0"/>
              <a:t>threadblock</a:t>
            </a:r>
            <a:r>
              <a:rPr lang="en-US" dirty="0" smtClean="0"/>
              <a:t> dimensions</a:t>
            </a:r>
          </a:p>
          <a:p>
            <a:pPr lvl="3"/>
            <a:r>
              <a:rPr lang="en-US" dirty="0" smtClean="0"/>
              <a:t>To maximize occupancy at given register and </a:t>
            </a:r>
            <a:r>
              <a:rPr lang="en-US" dirty="0" err="1" smtClean="0"/>
              <a:t>smem</a:t>
            </a:r>
            <a:r>
              <a:rPr lang="en-US" dirty="0" smtClean="0"/>
              <a:t> requirements</a:t>
            </a:r>
          </a:p>
          <a:p>
            <a:pPr lvl="2"/>
            <a:r>
              <a:rPr lang="en-US" dirty="0" smtClean="0"/>
              <a:t>If occupancy is limited by registers per thread:</a:t>
            </a:r>
          </a:p>
          <a:p>
            <a:pPr lvl="3"/>
            <a:r>
              <a:rPr lang="en-US" dirty="0" smtClean="0"/>
              <a:t>Reduce register count </a:t>
            </a:r>
            <a:r>
              <a:rPr lang="en-US" dirty="0" smtClean="0">
                <a:solidFill>
                  <a:srgbClr val="008000"/>
                </a:solidFill>
              </a:rPr>
              <a:t>(-</a:t>
            </a:r>
            <a:r>
              <a:rPr lang="en-US" dirty="0" err="1" smtClean="0">
                <a:solidFill>
                  <a:srgbClr val="008000"/>
                </a:solidFill>
              </a:rPr>
              <a:t>maxrregcount</a:t>
            </a:r>
            <a:r>
              <a:rPr lang="en-US" dirty="0" smtClean="0">
                <a:solidFill>
                  <a:srgbClr val="008000"/>
                </a:solidFill>
              </a:rPr>
              <a:t> </a:t>
            </a:r>
            <a:r>
              <a:rPr lang="en-US" dirty="0" smtClean="0"/>
              <a:t>option, or 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r>
              <a:rPr lang="en-US" dirty="0" err="1" smtClean="0">
                <a:solidFill>
                  <a:srgbClr val="008000"/>
                </a:solidFill>
              </a:rPr>
              <a:t>launch_bounds</a:t>
            </a:r>
            <a:r>
              <a:rPr lang="en-US" dirty="0" smtClean="0">
                <a:solidFill>
                  <a:srgbClr val="008000"/>
                </a:solidFill>
              </a:rPr>
              <a:t>__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Modify code to process several elements per thread</a:t>
            </a:r>
          </a:p>
          <a:p>
            <a:pPr lvl="2"/>
            <a:r>
              <a:rPr lang="en-US" dirty="0" smtClean="0"/>
              <a:t>Doubling elements per thread doubles independent accesses per thread</a:t>
            </a:r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Optimizations When Addresses Are Coalesced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When looking for more performance and code:</a:t>
            </a:r>
          </a:p>
          <a:p>
            <a:pPr lvl="1"/>
            <a:r>
              <a:rPr lang="en-US" dirty="0" smtClean="0"/>
              <a:t>Is memory bandwidth limited</a:t>
            </a:r>
          </a:p>
          <a:p>
            <a:pPr lvl="1"/>
            <a:r>
              <a:rPr lang="en-US" dirty="0" smtClean="0"/>
              <a:t>Achieves high percentage of bandwidth theory </a:t>
            </a:r>
          </a:p>
          <a:p>
            <a:pPr lvl="1"/>
            <a:r>
              <a:rPr lang="en-US" dirty="0" smtClean="0"/>
              <a:t>Addresses are </a:t>
            </a:r>
            <a:r>
              <a:rPr lang="en-US" dirty="0" smtClean="0"/>
              <a:t>coalesced</a:t>
            </a:r>
            <a:endParaRPr lang="en-US" dirty="0" smtClean="0"/>
          </a:p>
          <a:p>
            <a:r>
              <a:rPr lang="en-US" dirty="0" smtClean="0"/>
              <a:t>Consider compression</a:t>
            </a:r>
          </a:p>
          <a:p>
            <a:pPr lvl="1"/>
            <a:r>
              <a:rPr lang="en-US" dirty="0" smtClean="0"/>
              <a:t>GPUs provide instructions for converting between fp16, fp32, and fp64 representations:</a:t>
            </a:r>
          </a:p>
          <a:p>
            <a:pPr lvl="2"/>
            <a:r>
              <a:rPr lang="en-US" dirty="0" smtClean="0"/>
              <a:t>A single instruction, implemented in hw (</a:t>
            </a:r>
            <a:r>
              <a:rPr lang="en-US" dirty="0" smtClean="0">
                <a:solidFill>
                  <a:srgbClr val="008000"/>
                </a:solidFill>
              </a:rPr>
              <a:t>__float2half(), </a:t>
            </a:r>
            <a:r>
              <a:rPr lang="en-US" dirty="0" smtClean="0"/>
              <a:t>...)</a:t>
            </a:r>
          </a:p>
          <a:p>
            <a:pPr lvl="1"/>
            <a:r>
              <a:rPr lang="en-US" dirty="0" smtClean="0"/>
              <a:t>If data has few distinct values, consider lookup tables</a:t>
            </a:r>
          </a:p>
          <a:p>
            <a:pPr lvl="2"/>
            <a:r>
              <a:rPr lang="en-US" dirty="0" smtClean="0"/>
              <a:t>Store indices into the table</a:t>
            </a:r>
          </a:p>
          <a:p>
            <a:pPr lvl="2"/>
            <a:r>
              <a:rPr lang="en-US" dirty="0" smtClean="0"/>
              <a:t>Small enough tables will likely survive in caches if used often enough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L1 Sizing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9448800" cy="4084319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Shared memory and L1 use the same 64KB</a:t>
            </a:r>
          </a:p>
          <a:p>
            <a:pPr lvl="1"/>
            <a:r>
              <a:rPr lang="en-US" dirty="0" smtClean="0"/>
              <a:t>Program-configurable split:</a:t>
            </a:r>
          </a:p>
          <a:p>
            <a:pPr lvl="2"/>
            <a:r>
              <a:rPr lang="en-US" dirty="0" smtClean="0"/>
              <a:t>Fermi:  </a:t>
            </a:r>
            <a:r>
              <a:rPr lang="en-US" dirty="0" smtClean="0">
                <a:solidFill>
                  <a:srgbClr val="0070C0"/>
                </a:solidFill>
              </a:rPr>
              <a:t>48:16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16:48</a:t>
            </a:r>
          </a:p>
          <a:p>
            <a:pPr lvl="2"/>
            <a:r>
              <a:rPr lang="en-US" dirty="0" err="1" smtClean="0"/>
              <a:t>Kepler</a:t>
            </a:r>
            <a:r>
              <a:rPr lang="en-US" dirty="0" smtClean="0"/>
              <a:t>: </a:t>
            </a:r>
            <a:r>
              <a:rPr lang="en-US" dirty="0" smtClean="0">
                <a:solidFill>
                  <a:srgbClr val="0070C0"/>
                </a:solidFill>
              </a:rPr>
              <a:t>48:16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16:48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70C0"/>
                </a:solidFill>
              </a:rPr>
              <a:t>32:32</a:t>
            </a:r>
          </a:p>
          <a:p>
            <a:pPr lvl="1"/>
            <a:r>
              <a:rPr lang="en-US" dirty="0" smtClean="0"/>
              <a:t>CUDA API: </a:t>
            </a:r>
            <a:r>
              <a:rPr lang="en-US" dirty="0" err="1" smtClean="0">
                <a:solidFill>
                  <a:srgbClr val="008000"/>
                </a:solidFill>
              </a:rPr>
              <a:t>cudaDeviceSetCacheConfig</a:t>
            </a:r>
            <a:r>
              <a:rPr lang="en-US" dirty="0" smtClean="0">
                <a:solidFill>
                  <a:srgbClr val="008000"/>
                </a:solidFill>
              </a:rPr>
              <a:t>()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cudaFuncSetCacheConfig</a:t>
            </a:r>
            <a:r>
              <a:rPr lang="en-US" dirty="0" smtClean="0">
                <a:solidFill>
                  <a:srgbClr val="008000"/>
                </a:solidFill>
              </a:rPr>
              <a:t>()</a:t>
            </a:r>
          </a:p>
          <a:p>
            <a:r>
              <a:rPr lang="en-US" dirty="0" smtClean="0"/>
              <a:t>Large L1 can improve performance when:</a:t>
            </a:r>
          </a:p>
          <a:p>
            <a:pPr lvl="1"/>
            <a:r>
              <a:rPr lang="en-US" dirty="0" smtClean="0"/>
              <a:t>Spilling registers (more lines in the cache -&gt; fewer evictions)</a:t>
            </a:r>
          </a:p>
          <a:p>
            <a:r>
              <a:rPr lang="en-US" dirty="0" smtClean="0"/>
              <a:t>Large </a:t>
            </a:r>
            <a:r>
              <a:rPr lang="en-US" dirty="0" smtClean="0"/>
              <a:t>SMEM can improve performance when:</a:t>
            </a:r>
          </a:p>
          <a:p>
            <a:pPr lvl="1"/>
            <a:r>
              <a:rPr lang="en-US" dirty="0" smtClean="0"/>
              <a:t>Occupancy is limited by SMEM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GMEM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287781"/>
            <a:ext cx="9204960" cy="438911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Strive for perfect address coalescing per warp</a:t>
            </a:r>
          </a:p>
          <a:p>
            <a:pPr lvl="1"/>
            <a:r>
              <a:rPr lang="en-US" dirty="0" smtClean="0"/>
              <a:t>Align starting address (may require padding)</a:t>
            </a:r>
          </a:p>
          <a:p>
            <a:pPr lvl="1"/>
            <a:r>
              <a:rPr lang="en-US" dirty="0" smtClean="0"/>
              <a:t>A warp will ideally access within a contiguous region</a:t>
            </a:r>
          </a:p>
          <a:p>
            <a:pPr lvl="1"/>
            <a:r>
              <a:rPr lang="en-US" dirty="0" smtClean="0"/>
              <a:t>Avoid scattered address patterns or patterns with large strides between threads</a:t>
            </a:r>
          </a:p>
          <a:p>
            <a:pPr lvl="1"/>
            <a:endParaRPr lang="en-US" sz="400" dirty="0" smtClean="0"/>
          </a:p>
          <a:p>
            <a:r>
              <a:rPr lang="en-US" dirty="0" smtClean="0"/>
              <a:t>Analyze and </a:t>
            </a:r>
            <a:r>
              <a:rPr lang="en-US" dirty="0" smtClean="0"/>
              <a:t>optimize address patterns:</a:t>
            </a:r>
            <a:endParaRPr lang="en-US" dirty="0" smtClean="0"/>
          </a:p>
          <a:p>
            <a:pPr lvl="1"/>
            <a:r>
              <a:rPr lang="en-US" dirty="0" smtClean="0"/>
              <a:t>Use profiling tools (included with CUDA toolkit download)</a:t>
            </a:r>
          </a:p>
          <a:p>
            <a:pPr lvl="1"/>
            <a:r>
              <a:rPr lang="en-US" dirty="0" smtClean="0"/>
              <a:t>Compare the transactions per request to the ideal ratio</a:t>
            </a:r>
          </a:p>
          <a:p>
            <a:pPr lvl="1"/>
            <a:r>
              <a:rPr lang="en-US" dirty="0" smtClean="0"/>
              <a:t>Choose appropriate data </a:t>
            </a:r>
            <a:r>
              <a:rPr lang="en-US" dirty="0" smtClean="0"/>
              <a:t>layout (prefer </a:t>
            </a:r>
            <a:r>
              <a:rPr lang="en-US" dirty="0" err="1" smtClean="0"/>
              <a:t>SoA</a:t>
            </a:r>
            <a:r>
              <a:rPr lang="en-US" dirty="0" smtClean="0"/>
              <a:t>)</a:t>
            </a:r>
            <a:endParaRPr lang="en-US" dirty="0" smtClean="0"/>
          </a:p>
          <a:p>
            <a:pPr lvl="1"/>
            <a:r>
              <a:rPr lang="en-US" dirty="0" smtClean="0"/>
              <a:t>If needed, try </a:t>
            </a:r>
            <a:r>
              <a:rPr lang="en-US" dirty="0" smtClean="0"/>
              <a:t>read-only loads, staging accesses via SMEM</a:t>
            </a:r>
            <a:endParaRPr lang="en-US" dirty="0" smtClean="0"/>
          </a:p>
          <a:p>
            <a:r>
              <a:rPr lang="en-US" dirty="0" smtClean="0"/>
              <a:t>Have enough concurrent accesses to saturate the bus</a:t>
            </a:r>
          </a:p>
          <a:p>
            <a:pPr lvl="1"/>
            <a:r>
              <a:rPr lang="en-US" dirty="0" smtClean="0"/>
              <a:t>Launch enough threads to maximize throughput</a:t>
            </a:r>
          </a:p>
          <a:p>
            <a:pPr lvl="2"/>
            <a:r>
              <a:rPr lang="en-US" dirty="0" smtClean="0"/>
              <a:t>Latency is hidden by switching threads (warps)</a:t>
            </a:r>
          </a:p>
          <a:p>
            <a:pPr lvl="1"/>
            <a:r>
              <a:rPr lang="en-US" dirty="0" smtClean="0"/>
              <a:t>If needed, process several elements per thread</a:t>
            </a:r>
          </a:p>
          <a:p>
            <a:pPr lvl="2"/>
            <a:r>
              <a:rPr lang="en-US" dirty="0" smtClean="0"/>
              <a:t>More concurrent loads/stores</a:t>
            </a:r>
            <a:endParaRPr lang="en-US" sz="400" dirty="0" smtClean="0"/>
          </a:p>
          <a:p>
            <a:pPr lvl="1">
              <a:buNone/>
            </a:pPr>
            <a:endParaRPr lang="en-US" sz="4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Parallelism Needed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GPU is a parallel machine</a:t>
            </a:r>
          </a:p>
          <a:p>
            <a:pPr lvl="1"/>
            <a:r>
              <a:rPr lang="en-US" dirty="0" smtClean="0"/>
              <a:t>Lots of arithmetic pipelines</a:t>
            </a:r>
          </a:p>
          <a:p>
            <a:pPr lvl="1"/>
            <a:r>
              <a:rPr lang="en-US" dirty="0" smtClean="0"/>
              <a:t>Multiple memory banks</a:t>
            </a:r>
          </a:p>
          <a:p>
            <a:r>
              <a:rPr lang="en-US" dirty="0" smtClean="0"/>
              <a:t>To get good performance, your code must expose sufficient parallelism for 2 reasons:</a:t>
            </a:r>
          </a:p>
          <a:p>
            <a:pPr lvl="1"/>
            <a:r>
              <a:rPr lang="en-US" dirty="0" smtClean="0"/>
              <a:t>To actually give work to all the pipelines</a:t>
            </a:r>
          </a:p>
          <a:p>
            <a:pPr lvl="1"/>
            <a:r>
              <a:rPr lang="en-US" dirty="0" smtClean="0"/>
              <a:t>To hide latency of the pipelines</a:t>
            </a:r>
          </a:p>
          <a:p>
            <a:r>
              <a:rPr lang="en-US" dirty="0" smtClean="0"/>
              <a:t>Rough rule of thumb for K20x:</a:t>
            </a:r>
          </a:p>
          <a:p>
            <a:pPr lvl="1"/>
            <a:r>
              <a:rPr lang="en-US" dirty="0" smtClean="0"/>
              <a:t>You want to have </a:t>
            </a:r>
            <a:r>
              <a:rPr lang="en-US" b="1" dirty="0" smtClean="0">
                <a:solidFill>
                  <a:srgbClr val="008000"/>
                </a:solidFill>
              </a:rPr>
              <a:t>14K</a:t>
            </a:r>
            <a:r>
              <a:rPr lang="en-US" dirty="0" smtClean="0"/>
              <a:t> or more threads running concurrently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066800" y="3966211"/>
            <a:ext cx="9126856" cy="1225868"/>
          </a:xfrm>
        </p:spPr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09701"/>
            <a:ext cx="9204960" cy="44196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On-chip (on each SM) memory</a:t>
            </a:r>
          </a:p>
          <a:p>
            <a:r>
              <a:rPr lang="en-US" dirty="0" smtClean="0"/>
              <a:t>Comparing SMEM to GMEM:</a:t>
            </a:r>
          </a:p>
          <a:p>
            <a:pPr lvl="1"/>
            <a:r>
              <a:rPr lang="en-US" dirty="0" smtClean="0"/>
              <a:t>Order of magnitude (20-30x) lower latency</a:t>
            </a:r>
          </a:p>
          <a:p>
            <a:pPr lvl="1"/>
            <a:r>
              <a:rPr lang="en-US" dirty="0" smtClean="0"/>
              <a:t>Order of magnitude (~10x) higher bandwidth</a:t>
            </a:r>
          </a:p>
          <a:p>
            <a:pPr lvl="1"/>
            <a:r>
              <a:rPr lang="en-US" dirty="0" smtClean="0"/>
              <a:t>Accessed at bank-width granularity</a:t>
            </a:r>
          </a:p>
          <a:p>
            <a:pPr lvl="2">
              <a:tabLst>
                <a:tab pos="1889125" algn="l"/>
              </a:tabLst>
            </a:pPr>
            <a:r>
              <a:rPr lang="en-US" dirty="0" err="1" smtClean="0"/>
              <a:t>Kepler</a:t>
            </a:r>
            <a:r>
              <a:rPr lang="en-US" dirty="0" smtClean="0"/>
              <a:t>:	</a:t>
            </a:r>
            <a:r>
              <a:rPr lang="en-US" dirty="0" smtClean="0">
                <a:solidFill>
                  <a:srgbClr val="0070C0"/>
                </a:solidFill>
              </a:rPr>
              <a:t>8 bytes</a:t>
            </a:r>
          </a:p>
          <a:p>
            <a:pPr lvl="2"/>
            <a:r>
              <a:rPr lang="en-US" dirty="0" smtClean="0"/>
              <a:t>For comparison: GMEM access granularity is either </a:t>
            </a:r>
            <a:r>
              <a:rPr lang="en-US" dirty="0" smtClean="0">
                <a:solidFill>
                  <a:srgbClr val="0070C0"/>
                </a:solidFill>
              </a:rPr>
              <a:t>32 </a:t>
            </a:r>
            <a:r>
              <a:rPr lang="en-US" dirty="0" smtClean="0"/>
              <a:t>or </a:t>
            </a:r>
            <a:r>
              <a:rPr lang="en-US" dirty="0" smtClean="0">
                <a:solidFill>
                  <a:srgbClr val="0070C0"/>
                </a:solidFill>
              </a:rPr>
              <a:t>128 bytes</a:t>
            </a:r>
          </a:p>
          <a:p>
            <a:r>
              <a:rPr lang="en-US" dirty="0" smtClean="0"/>
              <a:t>SMEM instruction operation:</a:t>
            </a:r>
          </a:p>
          <a:p>
            <a:pPr lvl="1"/>
            <a:r>
              <a:rPr lang="en-US" dirty="0" smtClean="0"/>
              <a:t>32 threads in a warp provide addresses</a:t>
            </a:r>
          </a:p>
          <a:p>
            <a:pPr lvl="1"/>
            <a:r>
              <a:rPr lang="en-US" dirty="0" smtClean="0"/>
              <a:t>Determine into which 8-byte words </a:t>
            </a:r>
            <a:r>
              <a:rPr lang="en-US" dirty="0" smtClean="0"/>
              <a:t>addresses </a:t>
            </a:r>
            <a:r>
              <a:rPr lang="en-US" dirty="0" smtClean="0"/>
              <a:t>fall</a:t>
            </a:r>
          </a:p>
          <a:p>
            <a:pPr lvl="1"/>
            <a:r>
              <a:rPr lang="en-US" dirty="0" smtClean="0"/>
              <a:t>Fetch the words, distribute the requested bytes among the threads</a:t>
            </a:r>
          </a:p>
          <a:p>
            <a:pPr lvl="2"/>
            <a:r>
              <a:rPr lang="en-US" dirty="0" smtClean="0"/>
              <a:t>Multi-cast capable</a:t>
            </a:r>
          </a:p>
          <a:p>
            <a:pPr lvl="2"/>
            <a:r>
              <a:rPr lang="en-US" dirty="0" smtClean="0"/>
              <a:t>Bank conflicts cause serialization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 Shared Memory Banking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32 banks, 8 bytes wide</a:t>
            </a:r>
          </a:p>
          <a:p>
            <a:pPr lvl="1"/>
            <a:r>
              <a:rPr lang="en-US" dirty="0" smtClean="0"/>
              <a:t>Bandwidth: 8 bytes per bank per clock per SM (256 bytes per </a:t>
            </a:r>
            <a:r>
              <a:rPr lang="en-US" dirty="0" err="1" smtClean="0"/>
              <a:t>clk</a:t>
            </a:r>
            <a:r>
              <a:rPr lang="en-US" dirty="0" smtClean="0"/>
              <a:t> per SM)</a:t>
            </a:r>
          </a:p>
          <a:p>
            <a:pPr lvl="1"/>
            <a:r>
              <a:rPr lang="en-US" dirty="0" smtClean="0"/>
              <a:t>2x the bandwidth compared to Fermi</a:t>
            </a:r>
          </a:p>
          <a:p>
            <a:r>
              <a:rPr lang="en-US" dirty="0" smtClean="0"/>
              <a:t>Two modes: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4-byte access </a:t>
            </a:r>
            <a:r>
              <a:rPr lang="en-US" dirty="0" smtClean="0"/>
              <a:t>(default):</a:t>
            </a:r>
          </a:p>
          <a:p>
            <a:pPr lvl="2"/>
            <a:r>
              <a:rPr lang="en-US" dirty="0" smtClean="0"/>
              <a:t>Maintains Fermi bank-conflict behavior exactly</a:t>
            </a:r>
          </a:p>
          <a:p>
            <a:pPr lvl="2"/>
            <a:r>
              <a:rPr lang="en-US" dirty="0" smtClean="0"/>
              <a:t>Provides 8-byte bandwidth for certain access patterns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8-byte access:</a:t>
            </a:r>
          </a:p>
          <a:p>
            <a:pPr lvl="2"/>
            <a:r>
              <a:rPr lang="en-US" dirty="0" smtClean="0"/>
              <a:t>Some access patterns with Fermi-specific padding may incur bank conflicts</a:t>
            </a:r>
          </a:p>
          <a:p>
            <a:pPr lvl="2"/>
            <a:r>
              <a:rPr lang="en-US" dirty="0" smtClean="0"/>
              <a:t>Provides 8-byte bandwidth for all patterns (assuming 8-byte words)</a:t>
            </a:r>
          </a:p>
          <a:p>
            <a:pPr lvl="1"/>
            <a:r>
              <a:rPr lang="en-US" dirty="0" smtClean="0"/>
              <a:t>Selected with </a:t>
            </a:r>
            <a:r>
              <a:rPr lang="en-US" dirty="0" err="1" smtClean="0">
                <a:solidFill>
                  <a:srgbClr val="008000"/>
                </a:solidFill>
              </a:rPr>
              <a:t>cudaDeviceSetSharedMemConfig</a:t>
            </a:r>
            <a:r>
              <a:rPr lang="en-US" dirty="0" smtClean="0">
                <a:solidFill>
                  <a:srgbClr val="008000"/>
                </a:solidFill>
              </a:rPr>
              <a:t>()</a:t>
            </a:r>
            <a:r>
              <a:rPr lang="en-US" dirty="0" smtClean="0"/>
              <a:t> function arguments:</a:t>
            </a:r>
          </a:p>
          <a:p>
            <a:pPr lvl="2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cudaSharedMemBankSizeFourByte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</a:rPr>
              <a:t>cudaSharedMemBankSizeEightByte</a:t>
            </a:r>
            <a:endParaRPr lang="en-US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 8-byte Bank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Mapping addresses to banks:</a:t>
            </a:r>
          </a:p>
          <a:p>
            <a:pPr lvl="1"/>
            <a:r>
              <a:rPr lang="en-US" dirty="0" smtClean="0"/>
              <a:t>Successive 8-byte words go to successive banks</a:t>
            </a:r>
          </a:p>
          <a:p>
            <a:pPr lvl="1"/>
            <a:r>
              <a:rPr lang="en-US" dirty="0" smtClean="0"/>
              <a:t>Bank index: </a:t>
            </a:r>
          </a:p>
          <a:p>
            <a:pPr lvl="2"/>
            <a:r>
              <a:rPr lang="en-US" dirty="0" smtClean="0"/>
              <a:t>(8B word index) mod 32</a:t>
            </a:r>
          </a:p>
          <a:p>
            <a:pPr lvl="2"/>
            <a:r>
              <a:rPr lang="en-US" dirty="0" smtClean="0"/>
              <a:t>(4B word index) mod (32*2) </a:t>
            </a:r>
          </a:p>
          <a:p>
            <a:pPr lvl="2"/>
            <a:r>
              <a:rPr lang="en-US" dirty="0" smtClean="0"/>
              <a:t>(byte address) mod (32*8)</a:t>
            </a:r>
          </a:p>
          <a:p>
            <a:pPr lvl="1"/>
            <a:r>
              <a:rPr lang="en-US" dirty="0" smtClean="0"/>
              <a:t>Given the 8 least-significant address bits: ...</a:t>
            </a:r>
            <a:r>
              <a:rPr lang="en-US" dirty="0" err="1" smtClean="0">
                <a:solidFill>
                  <a:srgbClr val="008000"/>
                </a:solidFill>
              </a:rPr>
              <a:t>BBBBB</a:t>
            </a:r>
            <a:r>
              <a:rPr lang="en-US" dirty="0" err="1" smtClean="0">
                <a:solidFill>
                  <a:srgbClr val="0070C0"/>
                </a:solidFill>
              </a:rPr>
              <a:t>xxx</a:t>
            </a:r>
            <a:endParaRPr lang="en-US" dirty="0" smtClean="0">
              <a:solidFill>
                <a:srgbClr val="0070C0"/>
              </a:solidFill>
            </a:endParaRPr>
          </a:p>
          <a:p>
            <a:pPr lvl="2"/>
            <a:r>
              <a:rPr lang="en-US" dirty="0" smtClean="0">
                <a:solidFill>
                  <a:srgbClr val="0070C0"/>
                </a:solidFill>
              </a:rPr>
              <a:t>xxx</a:t>
            </a:r>
            <a:r>
              <a:rPr lang="en-US" dirty="0" smtClean="0"/>
              <a:t> selects the byte within an 8-byte word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BBBBB</a:t>
            </a:r>
            <a:r>
              <a:rPr lang="en-US" dirty="0" smtClean="0"/>
              <a:t> selects the bank</a:t>
            </a:r>
          </a:p>
          <a:p>
            <a:pPr lvl="2"/>
            <a:r>
              <a:rPr lang="en-US" dirty="0" smtClean="0"/>
              <a:t>Higher bits select a “column” within a bank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 8-byte Bank Mode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440181"/>
            <a:ext cx="9829800" cy="807719"/>
          </a:xfrm>
        </p:spPr>
        <p:txBody>
          <a:bodyPr>
            <a:normAutofit fontScale="92500"/>
          </a:bodyPr>
          <a:lstStyle/>
          <a:p>
            <a:r>
              <a:rPr lang="en-US" sz="2800" dirty="0" smtClean="0"/>
              <a:t>To visualize, let’s pretend we have 4 banks, not 32 (easier to draw</a:t>
            </a:r>
            <a:r>
              <a:rPr lang="en-US" sz="2800" dirty="0" smtClean="0"/>
              <a:t>)</a:t>
            </a:r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44</a:t>
            </a:fld>
            <a:endParaRPr lang="en-US"/>
          </a:p>
        </p:txBody>
      </p:sp>
      <p:grpSp>
        <p:nvGrpSpPr>
          <p:cNvPr id="130" name="Group 129"/>
          <p:cNvGrpSpPr/>
          <p:nvPr/>
        </p:nvGrpSpPr>
        <p:grpSpPr>
          <a:xfrm>
            <a:off x="3200400" y="4037107"/>
            <a:ext cx="4495800" cy="1715993"/>
            <a:chOff x="6324600" y="4037107"/>
            <a:chExt cx="4495800" cy="1715993"/>
          </a:xfrm>
        </p:grpSpPr>
        <p:sp>
          <p:nvSpPr>
            <p:cNvPr id="93" name="Rectangle 92"/>
            <p:cNvSpPr/>
            <p:nvPr/>
          </p:nvSpPr>
          <p:spPr>
            <a:xfrm>
              <a:off x="63246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0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94" name="Rectangle 93"/>
            <p:cNvSpPr/>
            <p:nvPr/>
          </p:nvSpPr>
          <p:spPr>
            <a:xfrm>
              <a:off x="68580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1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95" name="Rectangle 94"/>
            <p:cNvSpPr/>
            <p:nvPr/>
          </p:nvSpPr>
          <p:spPr>
            <a:xfrm>
              <a:off x="63246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8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68580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9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63246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68580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9" name="Right Brace 98"/>
            <p:cNvSpPr/>
            <p:nvPr/>
          </p:nvSpPr>
          <p:spPr>
            <a:xfrm rot="5400000">
              <a:off x="6705600" y="4722907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6456378" y="538376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  <p:sp>
          <p:nvSpPr>
            <p:cNvPr id="85" name="Rectangle 84"/>
            <p:cNvSpPr/>
            <p:nvPr/>
          </p:nvSpPr>
          <p:spPr>
            <a:xfrm>
              <a:off x="74676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2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6" name="Rectangle 85"/>
            <p:cNvSpPr/>
            <p:nvPr/>
          </p:nvSpPr>
          <p:spPr>
            <a:xfrm>
              <a:off x="80010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3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7" name="Rectangle 86"/>
            <p:cNvSpPr/>
            <p:nvPr/>
          </p:nvSpPr>
          <p:spPr>
            <a:xfrm>
              <a:off x="74676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8" name="Rectangle 87"/>
            <p:cNvSpPr/>
            <p:nvPr/>
          </p:nvSpPr>
          <p:spPr>
            <a:xfrm>
              <a:off x="80010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9" name="Rectangle 88"/>
            <p:cNvSpPr/>
            <p:nvPr/>
          </p:nvSpPr>
          <p:spPr>
            <a:xfrm>
              <a:off x="74676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0" name="Rectangle 89"/>
            <p:cNvSpPr/>
            <p:nvPr/>
          </p:nvSpPr>
          <p:spPr>
            <a:xfrm>
              <a:off x="80010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1" name="Right Brace 90"/>
            <p:cNvSpPr/>
            <p:nvPr/>
          </p:nvSpPr>
          <p:spPr>
            <a:xfrm rot="5400000">
              <a:off x="7848600" y="4722907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7599378" y="538376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  <p:sp>
          <p:nvSpPr>
            <p:cNvPr id="77" name="Rectangle 76"/>
            <p:cNvSpPr/>
            <p:nvPr/>
          </p:nvSpPr>
          <p:spPr>
            <a:xfrm>
              <a:off x="86106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4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>
              <a:off x="91440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5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86106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0" name="Rectangle 79"/>
            <p:cNvSpPr/>
            <p:nvPr/>
          </p:nvSpPr>
          <p:spPr>
            <a:xfrm>
              <a:off x="91440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81" name="Rectangle 80"/>
            <p:cNvSpPr/>
            <p:nvPr/>
          </p:nvSpPr>
          <p:spPr>
            <a:xfrm>
              <a:off x="86106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2" name="Rectangle 81"/>
            <p:cNvSpPr/>
            <p:nvPr/>
          </p:nvSpPr>
          <p:spPr>
            <a:xfrm>
              <a:off x="91440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3" name="Right Brace 82"/>
            <p:cNvSpPr/>
            <p:nvPr/>
          </p:nvSpPr>
          <p:spPr>
            <a:xfrm rot="5400000">
              <a:off x="8991600" y="4722907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8742378" y="538376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97536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6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10287000" y="40371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C00000"/>
                  </a:solidFill>
                </a:rPr>
                <a:t>7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97536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0287000" y="43419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3" name="Rectangle 72"/>
            <p:cNvSpPr/>
            <p:nvPr/>
          </p:nvSpPr>
          <p:spPr>
            <a:xfrm>
              <a:off x="97536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10287000" y="4646707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5" name="Right Brace 74"/>
            <p:cNvSpPr/>
            <p:nvPr/>
          </p:nvSpPr>
          <p:spPr>
            <a:xfrm rot="5400000">
              <a:off x="10134600" y="4722907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9885378" y="5383768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1017831" y="2299656"/>
            <a:ext cx="7662874" cy="968383"/>
            <a:chOff x="1017831" y="2299656"/>
            <a:chExt cx="7662874" cy="968383"/>
          </a:xfrm>
        </p:grpSpPr>
        <p:grpSp>
          <p:nvGrpSpPr>
            <p:cNvPr id="105" name="Group 61"/>
            <p:cNvGrpSpPr/>
            <p:nvPr/>
          </p:nvGrpSpPr>
          <p:grpSpPr>
            <a:xfrm>
              <a:off x="3020154" y="2324100"/>
              <a:ext cx="5660551" cy="619296"/>
              <a:chOff x="3020154" y="2324100"/>
              <a:chExt cx="5660551" cy="619296"/>
            </a:xfrm>
          </p:grpSpPr>
          <p:sp>
            <p:nvSpPr>
              <p:cNvPr id="108" name="Rectangle 107"/>
              <p:cNvSpPr/>
              <p:nvPr/>
            </p:nvSpPr>
            <p:spPr>
              <a:xfrm>
                <a:off x="31483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0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36817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1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2151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2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1" name="Rectangle 110"/>
              <p:cNvSpPr/>
              <p:nvPr/>
            </p:nvSpPr>
            <p:spPr>
              <a:xfrm>
                <a:off x="47485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3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2" name="Rectangle 111"/>
              <p:cNvSpPr/>
              <p:nvPr/>
            </p:nvSpPr>
            <p:spPr>
              <a:xfrm>
                <a:off x="52819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4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58153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5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4" name="Rectangle 113"/>
              <p:cNvSpPr/>
              <p:nvPr/>
            </p:nvSpPr>
            <p:spPr>
              <a:xfrm>
                <a:off x="63487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6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5" name="Rectangle 114"/>
              <p:cNvSpPr/>
              <p:nvPr/>
            </p:nvSpPr>
            <p:spPr>
              <a:xfrm>
                <a:off x="68821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7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>
                <a:off x="7415503" y="2638596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8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>
                <a:off x="3020154" y="2324100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0070C0"/>
                    </a:solidFill>
                  </a:rPr>
                  <a:t>0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8" name="TextBox 117"/>
              <p:cNvSpPr txBox="1"/>
              <p:nvPr/>
            </p:nvSpPr>
            <p:spPr>
              <a:xfrm>
                <a:off x="3545241" y="2326364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0070C0"/>
                    </a:solidFill>
                  </a:rPr>
                  <a:t>4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4070328" y="2328628"/>
                <a:ext cx="288862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00" dirty="0" smtClean="0">
                    <a:solidFill>
                      <a:srgbClr val="0070C0"/>
                    </a:solidFill>
                  </a:rPr>
                  <a:t>8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0" name="TextBox 119"/>
              <p:cNvSpPr txBox="1"/>
              <p:nvPr/>
            </p:nvSpPr>
            <p:spPr>
              <a:xfrm>
                <a:off x="4543318" y="2330892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12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5093344" y="2333156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16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2" name="TextBox 121"/>
              <p:cNvSpPr txBox="1"/>
              <p:nvPr/>
            </p:nvSpPr>
            <p:spPr>
              <a:xfrm>
                <a:off x="5625908" y="2335420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20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6151831" y="2337684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24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4" name="TextBox 123"/>
              <p:cNvSpPr txBox="1"/>
              <p:nvPr/>
            </p:nvSpPr>
            <p:spPr>
              <a:xfrm>
                <a:off x="6686755" y="2339948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28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7226944" y="2342212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32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6" name="TextBox 125"/>
              <p:cNvSpPr txBox="1"/>
              <p:nvPr/>
            </p:nvSpPr>
            <p:spPr>
              <a:xfrm>
                <a:off x="7760344" y="2344476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38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  <p:sp>
            <p:nvSpPr>
              <p:cNvPr id="127" name="Rectangle 126"/>
              <p:cNvSpPr/>
              <p:nvPr/>
            </p:nvSpPr>
            <p:spPr>
              <a:xfrm>
                <a:off x="7942809" y="2637213"/>
                <a:ext cx="533400" cy="3048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C00000"/>
                    </a:solidFill>
                  </a:rPr>
                  <a:t>9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128" name="TextBox 127"/>
              <p:cNvSpPr txBox="1"/>
              <p:nvPr/>
            </p:nvSpPr>
            <p:spPr>
              <a:xfrm>
                <a:off x="8287649" y="2343093"/>
                <a:ext cx="393056" cy="33855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70C0"/>
                    </a:solidFill>
                  </a:rPr>
                  <a:t>40</a:t>
                </a:r>
                <a:endParaRPr lang="en-US" sz="1600" dirty="0">
                  <a:solidFill>
                    <a:srgbClr val="0070C0"/>
                  </a:solidFill>
                </a:endParaRPr>
              </a:p>
            </p:txBody>
          </p:sp>
        </p:grpSp>
        <p:sp>
          <p:nvSpPr>
            <p:cNvPr id="106" name="TextBox 105"/>
            <p:cNvSpPr txBox="1"/>
            <p:nvPr/>
          </p:nvSpPr>
          <p:spPr>
            <a:xfrm>
              <a:off x="1017831" y="2621708"/>
              <a:ext cx="205306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C00000"/>
                  </a:solidFill>
                </a:rPr>
                <a:t>Data:</a:t>
              </a:r>
            </a:p>
            <a:p>
              <a:pPr algn="r"/>
              <a:r>
                <a:rPr lang="en-US" dirty="0" smtClean="0">
                  <a:solidFill>
                    <a:srgbClr val="C00000"/>
                  </a:solidFill>
                </a:rPr>
                <a:t> (or 4B-word index)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608826" y="2299656"/>
              <a:ext cx="14620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dirty="0" smtClean="0">
                  <a:solidFill>
                    <a:srgbClr val="0070C0"/>
                  </a:solidFill>
                </a:rPr>
                <a:t>Byte-address</a:t>
              </a:r>
              <a:r>
                <a:rPr lang="en-US" dirty="0" smtClean="0"/>
                <a:t>:</a:t>
              </a:r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Memory Bank Conflicts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bank conflict occurs when: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</a:t>
            </a:r>
            <a:r>
              <a:rPr lang="en-US" dirty="0" smtClean="0"/>
              <a:t> or more threads in a warp access different words in the same bank</a:t>
            </a:r>
          </a:p>
          <a:p>
            <a:pPr lvl="2"/>
            <a:r>
              <a:rPr lang="en-US" dirty="0" smtClean="0"/>
              <a:t>Think: 2 or more threads access different “rows” in the same bank</a:t>
            </a:r>
          </a:p>
          <a:p>
            <a:pPr lvl="1"/>
            <a:r>
              <a:rPr lang="en-US" dirty="0" smtClean="0"/>
              <a:t>N-way bank conflict: N threads in a warp conflict</a:t>
            </a:r>
          </a:p>
          <a:p>
            <a:pPr lvl="2"/>
            <a:r>
              <a:rPr lang="en-US" dirty="0" smtClean="0"/>
              <a:t>Instruction gets issued N times: increases latency</a:t>
            </a:r>
          </a:p>
          <a:p>
            <a:r>
              <a:rPr lang="en-US" dirty="0" smtClean="0"/>
              <a:t>Note there is no bank conflict if:</a:t>
            </a:r>
          </a:p>
          <a:p>
            <a:pPr lvl="1"/>
            <a:r>
              <a:rPr lang="en-US" dirty="0" smtClean="0"/>
              <a:t>Several threads access the same word</a:t>
            </a:r>
          </a:p>
          <a:p>
            <a:pPr lvl="1"/>
            <a:r>
              <a:rPr lang="en-US" dirty="0" smtClean="0"/>
              <a:t>Several threads access different bytes of the same word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SMEM Access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438400" y="3304520"/>
            <a:ext cx="1066800" cy="1715993"/>
            <a:chOff x="1905000" y="3695700"/>
            <a:chExt cx="1066800" cy="1715993"/>
          </a:xfrm>
        </p:grpSpPr>
        <p:sp>
          <p:nvSpPr>
            <p:cNvPr id="6" name="Rectangle 5"/>
            <p:cNvSpPr/>
            <p:nvPr/>
          </p:nvSpPr>
          <p:spPr>
            <a:xfrm>
              <a:off x="1905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8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8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5400000">
              <a:off x="2286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36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3304520"/>
            <a:ext cx="1066800" cy="1715993"/>
            <a:chOff x="3031374" y="3695700"/>
            <a:chExt cx="1066800" cy="1715993"/>
          </a:xfrm>
        </p:grpSpPr>
        <p:sp>
          <p:nvSpPr>
            <p:cNvPr id="15" name="Rectangle 14"/>
            <p:cNvSpPr/>
            <p:nvPr/>
          </p:nvSpPr>
          <p:spPr>
            <a:xfrm>
              <a:off x="30313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47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313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647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13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47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412374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3152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304520"/>
            <a:ext cx="1066800" cy="1715993"/>
            <a:chOff x="4191000" y="3695700"/>
            <a:chExt cx="1066800" cy="1715993"/>
          </a:xfrm>
        </p:grpSpPr>
        <p:sp>
          <p:nvSpPr>
            <p:cNvPr id="24" name="Rectangle 23"/>
            <p:cNvSpPr/>
            <p:nvPr/>
          </p:nvSpPr>
          <p:spPr>
            <a:xfrm>
              <a:off x="4191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24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1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724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191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24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572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22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620000" y="3304520"/>
            <a:ext cx="1066800" cy="1715993"/>
            <a:chOff x="5334000" y="3695700"/>
            <a:chExt cx="1066800" cy="1715993"/>
          </a:xfrm>
        </p:grpSpPr>
        <p:sp>
          <p:nvSpPr>
            <p:cNvPr id="33" name="Rectangle 32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ight Brace 38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07269" y="5042361"/>
              <a:ext cx="950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Bank-31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7400" y="3304520"/>
            <a:ext cx="1066800" cy="1715993"/>
            <a:chOff x="5334000" y="3695700"/>
            <a:chExt cx="1066800" cy="1715993"/>
          </a:xfrm>
        </p:grpSpPr>
        <p:sp>
          <p:nvSpPr>
            <p:cNvPr id="42" name="Rectangle 41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65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sp>
        <p:nvSpPr>
          <p:cNvPr id="50" name="TextBox 49"/>
          <p:cNvSpPr txBox="1"/>
          <p:nvPr/>
        </p:nvSpPr>
        <p:spPr>
          <a:xfrm>
            <a:off x="2362200" y="1638300"/>
            <a:ext cx="63146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Addresses from a warp: no bank conflicts</a:t>
            </a:r>
          </a:p>
          <a:p>
            <a:r>
              <a:rPr lang="en-US" sz="2400" b="1" dirty="0" smtClean="0"/>
              <a:t>    </a:t>
            </a:r>
            <a:r>
              <a:rPr lang="en-US" sz="2400" dirty="0" smtClean="0"/>
              <a:t>One address access per bank</a:t>
            </a:r>
            <a:endParaRPr lang="en-US" sz="2400" dirty="0"/>
          </a:p>
        </p:txBody>
      </p:sp>
      <p:cxnSp>
        <p:nvCxnSpPr>
          <p:cNvPr id="52" name="Straight Arrow Connector 51"/>
          <p:cNvCxnSpPr/>
          <p:nvPr/>
        </p:nvCxnSpPr>
        <p:spPr>
          <a:xfrm>
            <a:off x="3830127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976002" y="2727990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883104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84252" y="2727990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72390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3914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0866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6121878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Group 62"/>
          <p:cNvGrpSpPr/>
          <p:nvPr/>
        </p:nvGrpSpPr>
        <p:grpSpPr>
          <a:xfrm>
            <a:off x="6781800" y="2781300"/>
            <a:ext cx="381000" cy="76200"/>
            <a:chOff x="7086600" y="3761720"/>
            <a:chExt cx="381000" cy="76200"/>
          </a:xfrm>
        </p:grpSpPr>
        <p:sp>
          <p:nvSpPr>
            <p:cNvPr id="64" name="Oval 63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Oval 64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Oval 65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SMEM Access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47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438400" y="3304520"/>
            <a:ext cx="1066800" cy="1715993"/>
            <a:chOff x="1905000" y="3695700"/>
            <a:chExt cx="1066800" cy="1715993"/>
          </a:xfrm>
        </p:grpSpPr>
        <p:sp>
          <p:nvSpPr>
            <p:cNvPr id="6" name="Rectangle 5"/>
            <p:cNvSpPr/>
            <p:nvPr/>
          </p:nvSpPr>
          <p:spPr>
            <a:xfrm>
              <a:off x="1905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8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8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5400000">
              <a:off x="2286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36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3304520"/>
            <a:ext cx="1066800" cy="1715993"/>
            <a:chOff x="3031374" y="3695700"/>
            <a:chExt cx="1066800" cy="1715993"/>
          </a:xfrm>
        </p:grpSpPr>
        <p:sp>
          <p:nvSpPr>
            <p:cNvPr id="15" name="Rectangle 14"/>
            <p:cNvSpPr/>
            <p:nvPr/>
          </p:nvSpPr>
          <p:spPr>
            <a:xfrm>
              <a:off x="30313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47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313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647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13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47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412374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3152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304520"/>
            <a:ext cx="1066800" cy="1715993"/>
            <a:chOff x="4191000" y="3695700"/>
            <a:chExt cx="1066800" cy="1715993"/>
          </a:xfrm>
        </p:grpSpPr>
        <p:sp>
          <p:nvSpPr>
            <p:cNvPr id="24" name="Rectangle 23"/>
            <p:cNvSpPr/>
            <p:nvPr/>
          </p:nvSpPr>
          <p:spPr>
            <a:xfrm>
              <a:off x="4191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24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1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724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191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24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572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22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620000" y="3304520"/>
            <a:ext cx="1066800" cy="1715993"/>
            <a:chOff x="5334000" y="3695700"/>
            <a:chExt cx="1066800" cy="1715993"/>
          </a:xfrm>
        </p:grpSpPr>
        <p:sp>
          <p:nvSpPr>
            <p:cNvPr id="33" name="Rectangle 32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ight Brace 38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07269" y="5042361"/>
              <a:ext cx="950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Bank-31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7400" y="3304520"/>
            <a:ext cx="1066800" cy="1715993"/>
            <a:chOff x="5334000" y="3695700"/>
            <a:chExt cx="1066800" cy="1715993"/>
          </a:xfrm>
        </p:grpSpPr>
        <p:sp>
          <p:nvSpPr>
            <p:cNvPr id="42" name="Rectangle 41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65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>
            <a:off x="3810000" y="2705100"/>
            <a:ext cx="20127" cy="10668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976002" y="2727990"/>
            <a:ext cx="510398" cy="13487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883104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84252" y="2727990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72390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73914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086600" y="3761720"/>
            <a:ext cx="76200" cy="762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6121878" y="2736616"/>
            <a:ext cx="507522" cy="103528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62200" y="1638300"/>
            <a:ext cx="6314677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Addresses from a warp: no bank conflicts</a:t>
            </a:r>
          </a:p>
          <a:p>
            <a:r>
              <a:rPr lang="en-US" sz="2400" b="1" dirty="0" smtClean="0"/>
              <a:t>    </a:t>
            </a:r>
            <a:r>
              <a:rPr lang="en-US" sz="2400" dirty="0" smtClean="0"/>
              <a:t>One address access per bank</a:t>
            </a:r>
            <a:endParaRPr lang="en-US" sz="24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6781800" y="2781300"/>
            <a:ext cx="381000" cy="76200"/>
            <a:chOff x="7086600" y="3761720"/>
            <a:chExt cx="381000" cy="76200"/>
          </a:xfrm>
        </p:grpSpPr>
        <p:sp>
          <p:nvSpPr>
            <p:cNvPr id="69" name="Oval 6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SMEM Access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438400" y="3304520"/>
            <a:ext cx="1066800" cy="1715993"/>
            <a:chOff x="1905000" y="3695700"/>
            <a:chExt cx="1066800" cy="1715993"/>
          </a:xfrm>
        </p:grpSpPr>
        <p:sp>
          <p:nvSpPr>
            <p:cNvPr id="6" name="Rectangle 5"/>
            <p:cNvSpPr/>
            <p:nvPr/>
          </p:nvSpPr>
          <p:spPr>
            <a:xfrm>
              <a:off x="1905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8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8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5400000">
              <a:off x="2286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36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3304520"/>
            <a:ext cx="1066800" cy="1715993"/>
            <a:chOff x="3031374" y="3695700"/>
            <a:chExt cx="1066800" cy="1715993"/>
          </a:xfrm>
        </p:grpSpPr>
        <p:sp>
          <p:nvSpPr>
            <p:cNvPr id="15" name="Rectangle 14"/>
            <p:cNvSpPr/>
            <p:nvPr/>
          </p:nvSpPr>
          <p:spPr>
            <a:xfrm>
              <a:off x="30313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47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313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647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13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47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412374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3152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304520"/>
            <a:ext cx="1066800" cy="1715993"/>
            <a:chOff x="4191000" y="3695700"/>
            <a:chExt cx="1066800" cy="1715993"/>
          </a:xfrm>
        </p:grpSpPr>
        <p:sp>
          <p:nvSpPr>
            <p:cNvPr id="24" name="Rectangle 23"/>
            <p:cNvSpPr/>
            <p:nvPr/>
          </p:nvSpPr>
          <p:spPr>
            <a:xfrm>
              <a:off x="4191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24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1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724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191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24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572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22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620000" y="3304520"/>
            <a:ext cx="1066800" cy="1715993"/>
            <a:chOff x="5334000" y="3695700"/>
            <a:chExt cx="1066800" cy="1715993"/>
          </a:xfrm>
        </p:grpSpPr>
        <p:sp>
          <p:nvSpPr>
            <p:cNvPr id="33" name="Rectangle 32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ight Brace 38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07269" y="5042361"/>
              <a:ext cx="950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Bank-31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7400" y="3304520"/>
            <a:ext cx="1066800" cy="1715993"/>
            <a:chOff x="5334000" y="3695700"/>
            <a:chExt cx="1066800" cy="1715993"/>
          </a:xfrm>
        </p:grpSpPr>
        <p:sp>
          <p:nvSpPr>
            <p:cNvPr id="42" name="Rectangle 41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65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3200400" y="2705100"/>
            <a:ext cx="60960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976002" y="2727990"/>
            <a:ext cx="434198" cy="7391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883104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84252" y="2727990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" name="Group 65"/>
          <p:cNvGrpSpPr/>
          <p:nvPr/>
        </p:nvGrpSpPr>
        <p:grpSpPr>
          <a:xfrm>
            <a:off x="6781800" y="2781300"/>
            <a:ext cx="381000" cy="76200"/>
            <a:chOff x="7086600" y="3761720"/>
            <a:chExt cx="381000" cy="76200"/>
          </a:xfrm>
        </p:grpSpPr>
        <p:sp>
          <p:nvSpPr>
            <p:cNvPr id="59" name="Oval 5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 flipH="1">
            <a:off x="5486400" y="2736616"/>
            <a:ext cx="635478" cy="73048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62200" y="1638300"/>
            <a:ext cx="7362978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Addresses from a warp: no bank conflicts</a:t>
            </a:r>
          </a:p>
          <a:p>
            <a:r>
              <a:rPr lang="en-US" sz="2400" b="1" dirty="0" smtClean="0"/>
              <a:t>    </a:t>
            </a:r>
            <a:r>
              <a:rPr lang="en-US" sz="2400" dirty="0" smtClean="0"/>
              <a:t>Multiple addresses per bank, but within the same word</a:t>
            </a:r>
            <a:endParaRPr lang="en-US" sz="2400" dirty="0"/>
          </a:p>
        </p:txBody>
      </p:sp>
      <p:grpSp>
        <p:nvGrpSpPr>
          <p:cNvPr id="68" name="Group 67"/>
          <p:cNvGrpSpPr/>
          <p:nvPr/>
        </p:nvGrpSpPr>
        <p:grpSpPr>
          <a:xfrm>
            <a:off x="7086600" y="3761720"/>
            <a:ext cx="381000" cy="76200"/>
            <a:chOff x="7086600" y="3761720"/>
            <a:chExt cx="381000" cy="76200"/>
          </a:xfrm>
        </p:grpSpPr>
        <p:sp>
          <p:nvSpPr>
            <p:cNvPr id="69" name="Oval 6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SMEM Access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49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438400" y="3304520"/>
            <a:ext cx="1066800" cy="1715993"/>
            <a:chOff x="1905000" y="3695700"/>
            <a:chExt cx="1066800" cy="1715993"/>
          </a:xfrm>
        </p:grpSpPr>
        <p:sp>
          <p:nvSpPr>
            <p:cNvPr id="6" name="Rectangle 5"/>
            <p:cNvSpPr/>
            <p:nvPr/>
          </p:nvSpPr>
          <p:spPr>
            <a:xfrm>
              <a:off x="1905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8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8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5400000">
              <a:off x="2286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36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3304520"/>
            <a:ext cx="1066800" cy="1715993"/>
            <a:chOff x="3031374" y="3695700"/>
            <a:chExt cx="1066800" cy="1715993"/>
          </a:xfrm>
        </p:grpSpPr>
        <p:sp>
          <p:nvSpPr>
            <p:cNvPr id="15" name="Rectangle 14"/>
            <p:cNvSpPr/>
            <p:nvPr/>
          </p:nvSpPr>
          <p:spPr>
            <a:xfrm>
              <a:off x="30313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47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313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647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13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47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412374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3152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304520"/>
            <a:ext cx="1066800" cy="1715993"/>
            <a:chOff x="4191000" y="3695700"/>
            <a:chExt cx="1066800" cy="1715993"/>
          </a:xfrm>
        </p:grpSpPr>
        <p:sp>
          <p:nvSpPr>
            <p:cNvPr id="24" name="Rectangle 23"/>
            <p:cNvSpPr/>
            <p:nvPr/>
          </p:nvSpPr>
          <p:spPr>
            <a:xfrm>
              <a:off x="4191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24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1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724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191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24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572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22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620000" y="3304520"/>
            <a:ext cx="1066800" cy="1715993"/>
            <a:chOff x="5334000" y="3695700"/>
            <a:chExt cx="1066800" cy="1715993"/>
          </a:xfrm>
        </p:grpSpPr>
        <p:sp>
          <p:nvSpPr>
            <p:cNvPr id="33" name="Rectangle 32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ight Brace 38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07269" y="5042361"/>
              <a:ext cx="950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Bank-31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7400" y="3304520"/>
            <a:ext cx="1066800" cy="1715993"/>
            <a:chOff x="5334000" y="3695700"/>
            <a:chExt cx="1066800" cy="1715993"/>
          </a:xfrm>
        </p:grpSpPr>
        <p:sp>
          <p:nvSpPr>
            <p:cNvPr id="42" name="Rectangle 41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65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H="1">
            <a:off x="3200400" y="2705100"/>
            <a:ext cx="609600" cy="762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>
            <a:off x="4976002" y="2727990"/>
            <a:ext cx="434198" cy="73911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883104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84252" y="2727990"/>
            <a:ext cx="58948" cy="104391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65"/>
          <p:cNvGrpSpPr/>
          <p:nvPr/>
        </p:nvGrpSpPr>
        <p:grpSpPr>
          <a:xfrm>
            <a:off x="6781800" y="2781300"/>
            <a:ext cx="381000" cy="76200"/>
            <a:chOff x="7086600" y="3761720"/>
            <a:chExt cx="381000" cy="76200"/>
          </a:xfrm>
        </p:grpSpPr>
        <p:sp>
          <p:nvSpPr>
            <p:cNvPr id="59" name="Oval 5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 flipH="1">
            <a:off x="5486400" y="2736616"/>
            <a:ext cx="635478" cy="730484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62200" y="1638300"/>
            <a:ext cx="668586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Addresses from a warp: 2-way bank conflict</a:t>
            </a:r>
          </a:p>
          <a:p>
            <a:r>
              <a:rPr lang="en-US" sz="2400" b="1" dirty="0" smtClean="0"/>
              <a:t>    </a:t>
            </a:r>
            <a:r>
              <a:rPr lang="en-US" sz="2400" dirty="0" smtClean="0"/>
              <a:t>2 accesses per bank, fall in two different words</a:t>
            </a:r>
            <a:endParaRPr lang="en-US" sz="2400" dirty="0"/>
          </a:p>
        </p:txBody>
      </p:sp>
      <p:grpSp>
        <p:nvGrpSpPr>
          <p:cNvPr id="51" name="Group 67"/>
          <p:cNvGrpSpPr/>
          <p:nvPr/>
        </p:nvGrpSpPr>
        <p:grpSpPr>
          <a:xfrm>
            <a:off x="7086600" y="3761720"/>
            <a:ext cx="381000" cy="76200"/>
            <a:chOff x="7086600" y="3761720"/>
            <a:chExt cx="381000" cy="76200"/>
          </a:xfrm>
        </p:grpSpPr>
        <p:sp>
          <p:nvSpPr>
            <p:cNvPr id="69" name="Oval 6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Exposing Sufficient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hardware ultimately needs:</a:t>
            </a:r>
          </a:p>
          <a:p>
            <a:pPr lvl="1"/>
            <a:r>
              <a:rPr lang="en-US" dirty="0" smtClean="0"/>
              <a:t>Arithmetic pipes: </a:t>
            </a:r>
          </a:p>
          <a:p>
            <a:pPr lvl="2"/>
            <a:r>
              <a:rPr lang="en-US" dirty="0" smtClean="0"/>
              <a:t>sufficient number of independent instructions</a:t>
            </a:r>
          </a:p>
          <a:p>
            <a:pPr lvl="3"/>
            <a:r>
              <a:rPr lang="en-US" dirty="0" smtClean="0"/>
              <a:t>accommodates multi-issue and latency hiding</a:t>
            </a:r>
          </a:p>
          <a:p>
            <a:pPr lvl="1"/>
            <a:r>
              <a:rPr lang="en-US" dirty="0" smtClean="0"/>
              <a:t>Memory system: </a:t>
            </a:r>
          </a:p>
          <a:p>
            <a:pPr lvl="2"/>
            <a:r>
              <a:rPr lang="en-US" dirty="0" smtClean="0"/>
              <a:t>sufficient requests in flight to saturate bandwidth</a:t>
            </a:r>
          </a:p>
          <a:p>
            <a:r>
              <a:rPr lang="en-US" dirty="0" smtClean="0"/>
              <a:t>Two ways to increase parallelism:</a:t>
            </a:r>
          </a:p>
          <a:p>
            <a:pPr lvl="1"/>
            <a:r>
              <a:rPr lang="en-US" dirty="0" smtClean="0"/>
              <a:t>More independent work within a thread (warp)</a:t>
            </a:r>
          </a:p>
          <a:p>
            <a:pPr lvl="2"/>
            <a:r>
              <a:rPr lang="en-US" dirty="0" smtClean="0"/>
              <a:t>ILP for math, independent accesses for memory</a:t>
            </a:r>
          </a:p>
          <a:p>
            <a:pPr lvl="1"/>
            <a:r>
              <a:rPr lang="en-US" dirty="0" smtClean="0"/>
              <a:t>More concurrent threads (warps)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SMEM Access Examples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2438400" y="3304520"/>
            <a:ext cx="1066800" cy="1715993"/>
            <a:chOff x="1905000" y="3695700"/>
            <a:chExt cx="1066800" cy="1715993"/>
          </a:xfrm>
        </p:grpSpPr>
        <p:sp>
          <p:nvSpPr>
            <p:cNvPr id="6" name="Rectangle 5"/>
            <p:cNvSpPr/>
            <p:nvPr/>
          </p:nvSpPr>
          <p:spPr>
            <a:xfrm>
              <a:off x="1905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2438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1905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2438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>
              <a:off x="1905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438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2" name="Right Brace 11"/>
            <p:cNvSpPr/>
            <p:nvPr/>
          </p:nvSpPr>
          <p:spPr>
            <a:xfrm rot="5400000">
              <a:off x="2286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036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Bank-0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3581400" y="3304520"/>
            <a:ext cx="1066800" cy="1715993"/>
            <a:chOff x="3031374" y="3695700"/>
            <a:chExt cx="1066800" cy="1715993"/>
          </a:xfrm>
        </p:grpSpPr>
        <p:sp>
          <p:nvSpPr>
            <p:cNvPr id="15" name="Rectangle 14"/>
            <p:cNvSpPr/>
            <p:nvPr/>
          </p:nvSpPr>
          <p:spPr>
            <a:xfrm>
              <a:off x="30313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564774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313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564774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30313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0" name="Rectangle 19"/>
            <p:cNvSpPr/>
            <p:nvPr/>
          </p:nvSpPr>
          <p:spPr>
            <a:xfrm>
              <a:off x="3564774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Right Brace 20"/>
            <p:cNvSpPr/>
            <p:nvPr/>
          </p:nvSpPr>
          <p:spPr>
            <a:xfrm rot="5400000">
              <a:off x="3412374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163152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Bank-1</a:t>
              </a:r>
              <a:endParaRPr lang="en-US" dirty="0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24400" y="3304520"/>
            <a:ext cx="1066800" cy="1715993"/>
            <a:chOff x="4191000" y="3695700"/>
            <a:chExt cx="1066800" cy="1715993"/>
          </a:xfrm>
        </p:grpSpPr>
        <p:sp>
          <p:nvSpPr>
            <p:cNvPr id="24" name="Rectangle 23"/>
            <p:cNvSpPr/>
            <p:nvPr/>
          </p:nvSpPr>
          <p:spPr>
            <a:xfrm>
              <a:off x="4191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>
              <a:off x="4724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6" name="Rectangle 25"/>
            <p:cNvSpPr/>
            <p:nvPr/>
          </p:nvSpPr>
          <p:spPr>
            <a:xfrm>
              <a:off x="4191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724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>
              <a:off x="4191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>
              <a:off x="4724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Right Brace 29"/>
            <p:cNvSpPr/>
            <p:nvPr/>
          </p:nvSpPr>
          <p:spPr>
            <a:xfrm rot="5400000">
              <a:off x="4572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4322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Bank-2</a:t>
              </a:r>
              <a:endParaRPr lang="en-US" dirty="0"/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7620000" y="3304520"/>
            <a:ext cx="1066800" cy="1715993"/>
            <a:chOff x="5334000" y="3695700"/>
            <a:chExt cx="1066800" cy="1715993"/>
          </a:xfrm>
        </p:grpSpPr>
        <p:sp>
          <p:nvSpPr>
            <p:cNvPr id="33" name="Rectangle 32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Rectangle 36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8" name="Rectangle 37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9" name="Right Brace 38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407269" y="5042361"/>
              <a:ext cx="95090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Bank-31</a:t>
              </a:r>
              <a:endParaRPr lang="en-US" dirty="0"/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5867400" y="3304520"/>
            <a:ext cx="1066800" cy="1715993"/>
            <a:chOff x="5334000" y="3695700"/>
            <a:chExt cx="1066800" cy="1715993"/>
          </a:xfrm>
        </p:grpSpPr>
        <p:sp>
          <p:nvSpPr>
            <p:cNvPr id="42" name="Rectangle 41"/>
            <p:cNvSpPr/>
            <p:nvPr/>
          </p:nvSpPr>
          <p:spPr>
            <a:xfrm>
              <a:off x="53340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3" name="Rectangle 42"/>
            <p:cNvSpPr/>
            <p:nvPr/>
          </p:nvSpPr>
          <p:spPr>
            <a:xfrm>
              <a:off x="5867400" y="36957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4" name="Rectangle 43"/>
            <p:cNvSpPr/>
            <p:nvPr/>
          </p:nvSpPr>
          <p:spPr>
            <a:xfrm>
              <a:off x="53340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5867400" y="40005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6" name="Rectangle 45"/>
            <p:cNvSpPr/>
            <p:nvPr/>
          </p:nvSpPr>
          <p:spPr>
            <a:xfrm>
              <a:off x="53340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7" name="Rectangle 46"/>
            <p:cNvSpPr/>
            <p:nvPr/>
          </p:nvSpPr>
          <p:spPr>
            <a:xfrm>
              <a:off x="5867400" y="4305300"/>
              <a:ext cx="533400" cy="3048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48" name="Right Brace 47"/>
            <p:cNvSpPr/>
            <p:nvPr/>
          </p:nvSpPr>
          <p:spPr>
            <a:xfrm rot="5400000">
              <a:off x="5715000" y="4381500"/>
              <a:ext cx="304800" cy="1066800"/>
            </a:xfrm>
            <a:prstGeom prst="rightBrace">
              <a:avLst>
                <a:gd name="adj1" fmla="val 35606"/>
                <a:gd name="adj2" fmla="val 50000"/>
              </a:avLst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465778" y="5042361"/>
              <a:ext cx="83388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/>
                <a:t>Bank-3</a:t>
              </a:r>
              <a:endParaRPr lang="en-US" dirty="0"/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>
            <a:off x="3810000" y="2705100"/>
            <a:ext cx="609600" cy="76200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flipH="1">
            <a:off x="4343400" y="2727990"/>
            <a:ext cx="632602" cy="1043910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>
            <a:off x="7883104" y="2736616"/>
            <a:ext cx="0" cy="762000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2684252" y="2727990"/>
            <a:ext cx="1201948" cy="73911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0" name="Group 65"/>
          <p:cNvGrpSpPr/>
          <p:nvPr/>
        </p:nvGrpSpPr>
        <p:grpSpPr>
          <a:xfrm>
            <a:off x="6781800" y="2781300"/>
            <a:ext cx="381000" cy="76200"/>
            <a:chOff x="7086600" y="3761720"/>
            <a:chExt cx="381000" cy="76200"/>
          </a:xfrm>
        </p:grpSpPr>
        <p:sp>
          <p:nvSpPr>
            <p:cNvPr id="59" name="Oval 5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Oval 5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Oval 6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62" name="Straight Arrow Connector 61"/>
          <p:cNvCxnSpPr/>
          <p:nvPr/>
        </p:nvCxnSpPr>
        <p:spPr>
          <a:xfrm flipH="1">
            <a:off x="4343400" y="2736616"/>
            <a:ext cx="1778478" cy="13400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62200" y="1638300"/>
            <a:ext cx="6685869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/>
              <a:t>Addresses from a warp: 3-way bank conflict</a:t>
            </a:r>
          </a:p>
          <a:p>
            <a:r>
              <a:rPr lang="en-US" sz="2400" b="1" dirty="0" smtClean="0"/>
              <a:t>    </a:t>
            </a:r>
            <a:r>
              <a:rPr lang="en-US" sz="2400" dirty="0" smtClean="0"/>
              <a:t>4 accesses per bank, fall in 3 different words</a:t>
            </a:r>
            <a:endParaRPr lang="en-US" sz="2400" dirty="0"/>
          </a:p>
        </p:txBody>
      </p:sp>
      <p:grpSp>
        <p:nvGrpSpPr>
          <p:cNvPr id="51" name="Group 67"/>
          <p:cNvGrpSpPr/>
          <p:nvPr/>
        </p:nvGrpSpPr>
        <p:grpSpPr>
          <a:xfrm>
            <a:off x="7086600" y="3761720"/>
            <a:ext cx="381000" cy="76200"/>
            <a:chOff x="7086600" y="3761720"/>
            <a:chExt cx="381000" cy="76200"/>
          </a:xfrm>
        </p:grpSpPr>
        <p:sp>
          <p:nvSpPr>
            <p:cNvPr id="69" name="Oval 68"/>
            <p:cNvSpPr/>
            <p:nvPr/>
          </p:nvSpPr>
          <p:spPr>
            <a:xfrm>
              <a:off x="72390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73914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Oval 70"/>
            <p:cNvSpPr/>
            <p:nvPr/>
          </p:nvSpPr>
          <p:spPr>
            <a:xfrm>
              <a:off x="7086600" y="3761720"/>
              <a:ext cx="76200" cy="762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Diagnosing Bank Conflicts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219200" y="1440181"/>
            <a:ext cx="9204960" cy="438911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Profiler counters:</a:t>
            </a:r>
          </a:p>
          <a:p>
            <a:pPr lvl="1"/>
            <a:r>
              <a:rPr lang="en-US" dirty="0" smtClean="0"/>
              <a:t>Number of instructions executed, does not include replays:</a:t>
            </a:r>
          </a:p>
          <a:p>
            <a:pPr lvl="2"/>
            <a:r>
              <a:rPr lang="en-US" dirty="0" err="1" smtClean="0">
                <a:solidFill>
                  <a:srgbClr val="008000"/>
                </a:solidFill>
              </a:rPr>
              <a:t>shared_load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shared_store</a:t>
            </a:r>
            <a:endParaRPr lang="en-US" dirty="0" smtClean="0">
              <a:solidFill>
                <a:srgbClr val="008000"/>
              </a:solidFill>
            </a:endParaRPr>
          </a:p>
          <a:p>
            <a:pPr lvl="1"/>
            <a:r>
              <a:rPr lang="en-US" dirty="0" smtClean="0"/>
              <a:t>Number of replays (number of instruction issues due to bank conflicts)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l1_shared_bank_conflict</a:t>
            </a:r>
          </a:p>
          <a:p>
            <a:r>
              <a:rPr lang="en-US" dirty="0" smtClean="0"/>
              <a:t>Analysis:</a:t>
            </a:r>
          </a:p>
          <a:p>
            <a:pPr lvl="1"/>
            <a:r>
              <a:rPr lang="en-US" dirty="0" smtClean="0"/>
              <a:t>Number of replays per instruction</a:t>
            </a:r>
          </a:p>
          <a:p>
            <a:pPr lvl="2"/>
            <a:r>
              <a:rPr lang="en-US" dirty="0" smtClean="0">
                <a:solidFill>
                  <a:srgbClr val="008000"/>
                </a:solidFill>
              </a:rPr>
              <a:t>l1_shared_bank_conflict</a:t>
            </a:r>
            <a:r>
              <a:rPr lang="en-US" dirty="0" smtClean="0"/>
              <a:t> / (</a:t>
            </a:r>
            <a:r>
              <a:rPr lang="en-US" dirty="0" err="1" smtClean="0">
                <a:solidFill>
                  <a:srgbClr val="008000"/>
                </a:solidFill>
              </a:rPr>
              <a:t>shared_load</a:t>
            </a:r>
            <a:r>
              <a:rPr lang="en-US" dirty="0" smtClean="0"/>
              <a:t> + </a:t>
            </a:r>
            <a:r>
              <a:rPr lang="en-US" dirty="0" err="1" smtClean="0">
                <a:solidFill>
                  <a:srgbClr val="008000"/>
                </a:solidFill>
              </a:rPr>
              <a:t>shared_store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Replays are potentially a concern because:</a:t>
            </a:r>
          </a:p>
          <a:p>
            <a:pPr lvl="2"/>
            <a:r>
              <a:rPr lang="en-US" dirty="0" smtClean="0"/>
              <a:t>Replays add latency</a:t>
            </a:r>
          </a:p>
          <a:p>
            <a:pPr lvl="2"/>
            <a:r>
              <a:rPr lang="en-US" dirty="0" smtClean="0"/>
              <a:t>Compete for issue cycles with other SMEM and GMEM operations</a:t>
            </a:r>
          </a:p>
          <a:p>
            <a:pPr lvl="3"/>
            <a:r>
              <a:rPr lang="en-US" dirty="0" smtClean="0"/>
              <a:t>Except for read-only loads, which go to different hardware</a:t>
            </a:r>
          </a:p>
          <a:p>
            <a:r>
              <a:rPr lang="en-US" dirty="0" smtClean="0"/>
              <a:t>Remedy:</a:t>
            </a:r>
          </a:p>
          <a:p>
            <a:pPr lvl="1"/>
            <a:r>
              <a:rPr lang="en-US" dirty="0" smtClean="0"/>
              <a:t>Usually padding SMEM data structures resolves/reduces bank conflicts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Summary: Shared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Shared memory is a tremendous resource</a:t>
            </a:r>
          </a:p>
          <a:p>
            <a:pPr lvl="1"/>
            <a:r>
              <a:rPr lang="en-US" dirty="0" smtClean="0"/>
              <a:t>Very high bandwidth (terabytes per second)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20-30x </a:t>
            </a:r>
            <a:r>
              <a:rPr lang="en-US" dirty="0" smtClean="0"/>
              <a:t>lower latency than accessing GMEM</a:t>
            </a:r>
          </a:p>
          <a:p>
            <a:pPr lvl="1"/>
            <a:r>
              <a:rPr lang="en-US" dirty="0" smtClean="0"/>
              <a:t>Data is programmer-managed, no evictions by hardware</a:t>
            </a:r>
          </a:p>
          <a:p>
            <a:r>
              <a:rPr lang="en-US" dirty="0" smtClean="0"/>
              <a:t>Performance issues to look out for:</a:t>
            </a:r>
          </a:p>
          <a:p>
            <a:pPr lvl="1"/>
            <a:r>
              <a:rPr lang="en-US" dirty="0" smtClean="0"/>
              <a:t>Bank conflicts add latency and reduce throughput</a:t>
            </a:r>
          </a:p>
          <a:p>
            <a:pPr lvl="1"/>
            <a:r>
              <a:rPr lang="en-US" dirty="0" smtClean="0"/>
              <a:t>Many-way bank conflicts can be very expensive</a:t>
            </a:r>
          </a:p>
          <a:p>
            <a:pPr lvl="2"/>
            <a:r>
              <a:rPr lang="en-US" dirty="0" smtClean="0"/>
              <a:t>Replay latency adds up</a:t>
            </a:r>
          </a:p>
          <a:p>
            <a:pPr lvl="2"/>
            <a:r>
              <a:rPr lang="en-US" dirty="0" smtClean="0"/>
              <a:t>However, few code patterns have high conflicts, padding is a very simple and effective </a:t>
            </a:r>
            <a:r>
              <a:rPr lang="en-US" dirty="0" smtClean="0"/>
              <a:t>solution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966211"/>
            <a:ext cx="9050656" cy="1225868"/>
          </a:xfrm>
        </p:spPr>
        <p:txBody>
          <a:bodyPr/>
          <a:lstStyle/>
          <a:p>
            <a:r>
              <a:rPr lang="en-US" dirty="0" smtClean="0"/>
              <a:t>Arithmetic optimizations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219200" y="1485900"/>
            <a:ext cx="9525000" cy="3886200"/>
          </a:xfrm>
        </p:spPr>
        <p:txBody>
          <a:bodyPr>
            <a:normAutofit fontScale="85000" lnSpcReduction="10000"/>
          </a:bodyPr>
          <a:lstStyle/>
          <a:p>
            <a:pPr lvl="2">
              <a:buNone/>
            </a:pPr>
            <a:endParaRPr lang="en-US" sz="400" dirty="0" smtClean="0"/>
          </a:p>
          <a:p>
            <a:r>
              <a:rPr lang="en-US" b="1" dirty="0" smtClean="0"/>
              <a:t>Instructions are issued/executed per warp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Warp = 32 consecutive threads</a:t>
            </a:r>
          </a:p>
          <a:p>
            <a:pPr lvl="2"/>
            <a:r>
              <a:rPr lang="en-US" dirty="0" smtClean="0"/>
              <a:t>Think of it as a “vector” of 32 threads</a:t>
            </a:r>
          </a:p>
          <a:p>
            <a:pPr lvl="2"/>
            <a:r>
              <a:rPr lang="en-US" dirty="0" smtClean="0"/>
              <a:t>The same instruction is issued to the entire warp</a:t>
            </a:r>
          </a:p>
          <a:p>
            <a:pPr lvl="2">
              <a:buNone/>
            </a:pPr>
            <a:endParaRPr lang="en-US" sz="400" dirty="0" smtClean="0"/>
          </a:p>
          <a:p>
            <a:r>
              <a:rPr lang="en-US" b="1" dirty="0" smtClean="0"/>
              <a:t>Scheduling</a:t>
            </a:r>
          </a:p>
          <a:p>
            <a:pPr lvl="1"/>
            <a:r>
              <a:rPr lang="en-US" dirty="0" smtClean="0"/>
              <a:t>Warps are scheduled at run-time</a:t>
            </a:r>
          </a:p>
          <a:p>
            <a:pPr lvl="1"/>
            <a:r>
              <a:rPr lang="en-US" dirty="0" smtClean="0"/>
              <a:t>Hardware picks from warps that have an instruction ready to execute</a:t>
            </a:r>
          </a:p>
          <a:p>
            <a:pPr lvl="2"/>
            <a:r>
              <a:rPr lang="en-US" dirty="0" smtClean="0"/>
              <a:t>Ready = all arguments are ready</a:t>
            </a:r>
          </a:p>
          <a:p>
            <a:pPr lvl="1"/>
            <a:r>
              <a:rPr lang="en-US" dirty="0" smtClean="0"/>
              <a:t>Instruction latency is hidden by executing other warps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Conditional Control </a:t>
            </a:r>
            <a:r>
              <a:rPr lang="en-US" dirty="0" smtClean="0"/>
              <a:t>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If at least one thread in a warp needs take a particular path:</a:t>
            </a:r>
          </a:p>
          <a:p>
            <a:pPr lvl="1"/>
            <a:r>
              <a:rPr lang="en-US" dirty="0" smtClean="0"/>
              <a:t>All threads in a warp take that path</a:t>
            </a:r>
          </a:p>
          <a:p>
            <a:pPr lvl="1"/>
            <a:r>
              <a:rPr lang="en-US" dirty="0" smtClean="0"/>
              <a:t>Threads that aren’t on that path:</a:t>
            </a:r>
          </a:p>
          <a:p>
            <a:pPr lvl="2"/>
            <a:r>
              <a:rPr lang="en-US" dirty="0" smtClean="0"/>
              <a:t>Don’t fetch arguments, d</a:t>
            </a:r>
            <a:r>
              <a:rPr lang="en-US" dirty="0" smtClean="0"/>
              <a:t>on’t write outputs: guarantees correctness</a:t>
            </a:r>
          </a:p>
          <a:p>
            <a:pPr lvl="2"/>
            <a:r>
              <a:rPr lang="en-US" dirty="0" smtClean="0"/>
              <a:t>Still spend time, instead of executing their path: potential performance impact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55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Flow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56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3150038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3392687" y="3428047"/>
            <a:ext cx="822960" cy="1906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3355778" y="4354593"/>
            <a:ext cx="892969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3289817" y="5382577"/>
            <a:ext cx="1028700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62"/>
          <p:cNvSpPr txBox="1">
            <a:spLocks noChangeArrowheads="1"/>
          </p:cNvSpPr>
          <p:nvPr/>
        </p:nvSpPr>
        <p:spPr bwMode="auto">
          <a:xfrm>
            <a:off x="4168974" y="2628424"/>
            <a:ext cx="329184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/>
              <a:t>if ( ... )</a:t>
            </a:r>
          </a:p>
          <a:p>
            <a:r>
              <a:rPr lang="en-US" b="1" dirty="0">
                <a:solidFill>
                  <a:srgbClr val="FF0000"/>
                </a:solidFill>
              </a:rPr>
              <a:t>{</a:t>
            </a:r>
          </a:p>
          <a:p>
            <a:r>
              <a:rPr lang="en-US" b="1" dirty="0">
                <a:solidFill>
                  <a:srgbClr val="FF0000"/>
                </a:solidFill>
              </a:rPr>
              <a:t>     // </a:t>
            </a:r>
            <a:r>
              <a:rPr lang="en-US" b="1" dirty="0" smtClean="0">
                <a:solidFill>
                  <a:srgbClr val="FF0000"/>
                </a:solidFill>
              </a:rPr>
              <a:t>then-clause</a:t>
            </a:r>
            <a:endParaRPr lang="en-US" sz="200" b="1" dirty="0">
              <a:solidFill>
                <a:srgbClr val="FF0000"/>
              </a:solidFill>
            </a:endParaRPr>
          </a:p>
          <a:p>
            <a:r>
              <a:rPr lang="en-US" b="1" dirty="0">
                <a:solidFill>
                  <a:srgbClr val="FF0000"/>
                </a:solidFill>
              </a:rPr>
              <a:t>}</a:t>
            </a:r>
          </a:p>
          <a:p>
            <a:r>
              <a:rPr lang="en-US" b="1" dirty="0"/>
              <a:t>else</a:t>
            </a:r>
          </a:p>
          <a:p>
            <a:r>
              <a:rPr lang="en-US" b="1" dirty="0">
                <a:solidFill>
                  <a:srgbClr val="00B050"/>
                </a:solidFill>
              </a:rPr>
              <a:t>{</a:t>
            </a:r>
          </a:p>
          <a:p>
            <a:r>
              <a:rPr lang="en-US" b="1" dirty="0">
                <a:solidFill>
                  <a:srgbClr val="00B050"/>
                </a:solidFill>
              </a:rPr>
              <a:t>    // </a:t>
            </a:r>
            <a:r>
              <a:rPr lang="en-US" b="1" dirty="0" smtClean="0">
                <a:solidFill>
                  <a:srgbClr val="00B050"/>
                </a:solidFill>
              </a:rPr>
              <a:t>else-clause</a:t>
            </a:r>
            <a:endParaRPr lang="en-US" sz="800" b="1" dirty="0">
              <a:solidFill>
                <a:srgbClr val="00B050"/>
              </a:solidFill>
            </a:endParaRPr>
          </a:p>
          <a:p>
            <a:r>
              <a:rPr lang="en-US" b="1" dirty="0">
                <a:solidFill>
                  <a:srgbClr val="00B050"/>
                </a:solidFill>
              </a:rPr>
              <a:t>}</a:t>
            </a:r>
          </a:p>
          <a:p>
            <a:endParaRPr lang="en-US" dirty="0"/>
          </a:p>
          <a:p>
            <a:endParaRPr lang="en-US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-436363" y="3669506"/>
            <a:ext cx="4457700" cy="1906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73"/>
          <p:cNvSpPr txBox="1">
            <a:spLocks noChangeArrowheads="1"/>
          </p:cNvSpPr>
          <p:nvPr/>
        </p:nvSpPr>
        <p:spPr bwMode="auto">
          <a:xfrm rot="-5400000">
            <a:off x="496134" y="3412927"/>
            <a:ext cx="212026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/>
              <a:t>instructions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within warps is coherent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57</a:t>
            </a:fld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6590081" y="3463767"/>
            <a:ext cx="891540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5400000">
            <a:off x="6522453" y="4493419"/>
            <a:ext cx="1028700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5400000">
            <a:off x="6248133" y="3464719"/>
            <a:ext cx="891540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180506" y="4492466"/>
            <a:ext cx="1028700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>
            <a:off x="6965604" y="346400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6898691" y="449103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rot="5400000">
            <a:off x="7333031" y="3463767"/>
            <a:ext cx="891540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7264451" y="449246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8062884" y="346400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5400000">
            <a:off x="7995971" y="449103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5400000">
            <a:off x="8440074" y="346400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5400000">
            <a:off x="8373161" y="449103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3275381" y="3428048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3172511" y="442388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2911526" y="3428047"/>
            <a:ext cx="822960" cy="1906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5400000">
            <a:off x="2808656" y="4423886"/>
            <a:ext cx="1028700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>
            <a:off x="3641141" y="3426620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3538271" y="442245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rot="5400000">
            <a:off x="676081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4006901" y="3428048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5400000">
            <a:off x="3904031" y="442388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4738421" y="3426620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4635551" y="442245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5104181" y="3426620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5001311" y="442245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>
            <a:off x="-3124" y="3669506"/>
            <a:ext cx="4457700" cy="1906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52"/>
          <p:cNvSpPr txBox="1">
            <a:spLocks noChangeArrowheads="1"/>
          </p:cNvSpPr>
          <p:nvPr/>
        </p:nvSpPr>
        <p:spPr bwMode="auto">
          <a:xfrm rot="-5400000">
            <a:off x="691049" y="3174602"/>
            <a:ext cx="259691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instructions / time</a:t>
            </a:r>
          </a:p>
        </p:txBody>
      </p:sp>
      <p:sp>
        <p:nvSpPr>
          <p:cNvPr id="32" name="Right Brace 31"/>
          <p:cNvSpPr/>
          <p:nvPr/>
        </p:nvSpPr>
        <p:spPr>
          <a:xfrm rot="5400000">
            <a:off x="7707363" y="3928110"/>
            <a:ext cx="205740" cy="2362200"/>
          </a:xfrm>
          <a:prstGeom prst="rightBrace">
            <a:avLst>
              <a:gd name="adj1" fmla="val 60833"/>
              <a:gd name="adj2" fmla="val 49479"/>
            </a:avLst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3" name="TextBox 54"/>
          <p:cNvSpPr txBox="1">
            <a:spLocks noChangeArrowheads="1"/>
          </p:cNvSpPr>
          <p:nvPr/>
        </p:nvSpPr>
        <p:spPr bwMode="auto">
          <a:xfrm>
            <a:off x="3358915" y="5169218"/>
            <a:ext cx="21932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/>
              <a:t>Warp </a:t>
            </a:r>
          </a:p>
          <a:p>
            <a:pPr algn="ctr"/>
            <a:r>
              <a:rPr lang="en-US" sz="1600" b="1"/>
              <a:t>(“vector” of threads)</a:t>
            </a:r>
          </a:p>
        </p:txBody>
      </p:sp>
      <p:sp>
        <p:nvSpPr>
          <p:cNvPr id="34" name="Right Brace 33"/>
          <p:cNvSpPr/>
          <p:nvPr/>
        </p:nvSpPr>
        <p:spPr>
          <a:xfrm rot="5400000">
            <a:off x="4316463" y="3920490"/>
            <a:ext cx="205740" cy="2377440"/>
          </a:xfrm>
          <a:prstGeom prst="rightBrace">
            <a:avLst>
              <a:gd name="adj1" fmla="val 60833"/>
              <a:gd name="adj2" fmla="val 49479"/>
            </a:avLst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35" name="Straight Arrow Connector 34"/>
          <p:cNvCxnSpPr/>
          <p:nvPr/>
        </p:nvCxnSpPr>
        <p:spPr>
          <a:xfrm rot="5400000">
            <a:off x="639505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>
            <a:off x="602929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5400000">
            <a:off x="822195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785619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5400000">
            <a:off x="712467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68"/>
          <p:cNvSpPr txBox="1">
            <a:spLocks noChangeArrowheads="1"/>
          </p:cNvSpPr>
          <p:nvPr/>
        </p:nvSpPr>
        <p:spPr bwMode="auto">
          <a:xfrm>
            <a:off x="7562583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35</a:t>
            </a:r>
          </a:p>
        </p:txBody>
      </p:sp>
      <p:sp>
        <p:nvSpPr>
          <p:cNvPr id="41" name="TextBox 69"/>
          <p:cNvSpPr txBox="1">
            <a:spLocks noChangeArrowheads="1"/>
          </p:cNvSpPr>
          <p:nvPr/>
        </p:nvSpPr>
        <p:spPr bwMode="auto">
          <a:xfrm>
            <a:off x="7196823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34</a:t>
            </a:r>
          </a:p>
        </p:txBody>
      </p:sp>
      <p:sp>
        <p:nvSpPr>
          <p:cNvPr id="42" name="TextBox 70"/>
          <p:cNvSpPr txBox="1">
            <a:spLocks noChangeArrowheads="1"/>
          </p:cNvSpPr>
          <p:nvPr/>
        </p:nvSpPr>
        <p:spPr bwMode="auto">
          <a:xfrm>
            <a:off x="6829159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33</a:t>
            </a:r>
          </a:p>
        </p:txBody>
      </p:sp>
      <p:sp>
        <p:nvSpPr>
          <p:cNvPr id="43" name="TextBox 71"/>
          <p:cNvSpPr txBox="1">
            <a:spLocks noChangeArrowheads="1"/>
          </p:cNvSpPr>
          <p:nvPr/>
        </p:nvSpPr>
        <p:spPr bwMode="auto">
          <a:xfrm>
            <a:off x="8684362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63</a:t>
            </a:r>
          </a:p>
        </p:txBody>
      </p:sp>
      <p:sp>
        <p:nvSpPr>
          <p:cNvPr id="44" name="TextBox 72"/>
          <p:cNvSpPr txBox="1">
            <a:spLocks noChangeArrowheads="1"/>
          </p:cNvSpPr>
          <p:nvPr/>
        </p:nvSpPr>
        <p:spPr bwMode="auto">
          <a:xfrm>
            <a:off x="8312887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62</a:t>
            </a:r>
          </a:p>
        </p:txBody>
      </p:sp>
      <p:sp>
        <p:nvSpPr>
          <p:cNvPr id="45" name="TextBox 73"/>
          <p:cNvSpPr txBox="1">
            <a:spLocks noChangeArrowheads="1"/>
          </p:cNvSpPr>
          <p:nvPr/>
        </p:nvSpPr>
        <p:spPr bwMode="auto">
          <a:xfrm>
            <a:off x="6453874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32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 rot="5400000">
            <a:off x="340230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5400000">
            <a:off x="303654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2670781" y="229719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 rot="5400000">
            <a:off x="486343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5400000">
            <a:off x="449767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3766157" y="229719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80"/>
          <p:cNvSpPr txBox="1">
            <a:spLocks noChangeArrowheads="1"/>
          </p:cNvSpPr>
          <p:nvPr/>
        </p:nvSpPr>
        <p:spPr bwMode="auto">
          <a:xfrm>
            <a:off x="4249789" y="133731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</a:t>
            </a:r>
          </a:p>
        </p:txBody>
      </p:sp>
      <p:sp>
        <p:nvSpPr>
          <p:cNvPr id="53" name="TextBox 81"/>
          <p:cNvSpPr txBox="1">
            <a:spLocks noChangeArrowheads="1"/>
          </p:cNvSpPr>
          <p:nvPr/>
        </p:nvSpPr>
        <p:spPr bwMode="auto">
          <a:xfrm>
            <a:off x="3861169" y="133731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2</a:t>
            </a:r>
          </a:p>
        </p:txBody>
      </p:sp>
      <p:sp>
        <p:nvSpPr>
          <p:cNvPr id="54" name="TextBox 82"/>
          <p:cNvSpPr txBox="1">
            <a:spLocks noChangeArrowheads="1"/>
          </p:cNvSpPr>
          <p:nvPr/>
        </p:nvSpPr>
        <p:spPr bwMode="auto">
          <a:xfrm>
            <a:off x="3516363" y="133731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1</a:t>
            </a:r>
          </a:p>
        </p:txBody>
      </p:sp>
      <p:sp>
        <p:nvSpPr>
          <p:cNvPr id="55" name="TextBox 83"/>
          <p:cNvSpPr txBox="1">
            <a:spLocks noChangeArrowheads="1"/>
          </p:cNvSpPr>
          <p:nvPr/>
        </p:nvSpPr>
        <p:spPr bwMode="auto">
          <a:xfrm>
            <a:off x="5326800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31</a:t>
            </a:r>
          </a:p>
        </p:txBody>
      </p:sp>
      <p:sp>
        <p:nvSpPr>
          <p:cNvPr id="56" name="TextBox 84"/>
          <p:cNvSpPr txBox="1">
            <a:spLocks noChangeArrowheads="1"/>
          </p:cNvSpPr>
          <p:nvPr/>
        </p:nvSpPr>
        <p:spPr bwMode="auto">
          <a:xfrm>
            <a:off x="4954372" y="133731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30</a:t>
            </a:r>
          </a:p>
        </p:txBody>
      </p:sp>
      <p:sp>
        <p:nvSpPr>
          <p:cNvPr id="57" name="TextBox 85"/>
          <p:cNvSpPr txBox="1">
            <a:spLocks noChangeArrowheads="1"/>
          </p:cNvSpPr>
          <p:nvPr/>
        </p:nvSpPr>
        <p:spPr bwMode="auto">
          <a:xfrm>
            <a:off x="3163939" y="133731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0</a:t>
            </a:r>
          </a:p>
        </p:txBody>
      </p:sp>
      <p:sp>
        <p:nvSpPr>
          <p:cNvPr id="58" name="TextBox 86"/>
          <p:cNvSpPr txBox="1">
            <a:spLocks noChangeArrowheads="1"/>
          </p:cNvSpPr>
          <p:nvPr/>
        </p:nvSpPr>
        <p:spPr bwMode="auto">
          <a:xfrm>
            <a:off x="6761245" y="5169218"/>
            <a:ext cx="219322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600" b="1"/>
              <a:t>Warp </a:t>
            </a:r>
          </a:p>
          <a:p>
            <a:pPr algn="ctr"/>
            <a:r>
              <a:rPr lang="en-US" sz="1600" b="1"/>
              <a:t>(“vector” of threads)</a:t>
            </a:r>
          </a:p>
        </p:txBody>
      </p:sp>
      <p:sp>
        <p:nvSpPr>
          <p:cNvPr id="59" name="Oval 58"/>
          <p:cNvSpPr/>
          <p:nvPr/>
        </p:nvSpPr>
        <p:spPr>
          <a:xfrm>
            <a:off x="8135989" y="331898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8008353" y="331898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8261719" y="331898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8135989" y="427910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8008353" y="427910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4" name="Oval 63"/>
          <p:cNvSpPr/>
          <p:nvPr/>
        </p:nvSpPr>
        <p:spPr>
          <a:xfrm>
            <a:off x="8261719" y="427910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5" name="Oval 64"/>
          <p:cNvSpPr/>
          <p:nvPr/>
        </p:nvSpPr>
        <p:spPr>
          <a:xfrm>
            <a:off x="8135989" y="208454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6" name="Oval 65"/>
          <p:cNvSpPr/>
          <p:nvPr/>
        </p:nvSpPr>
        <p:spPr>
          <a:xfrm>
            <a:off x="8008353" y="208454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7" name="Oval 66"/>
          <p:cNvSpPr/>
          <p:nvPr/>
        </p:nvSpPr>
        <p:spPr>
          <a:xfrm>
            <a:off x="8261719" y="208454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8" name="Oval 67"/>
          <p:cNvSpPr/>
          <p:nvPr/>
        </p:nvSpPr>
        <p:spPr>
          <a:xfrm>
            <a:off x="4752709" y="331898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9" name="Oval 68"/>
          <p:cNvSpPr/>
          <p:nvPr/>
        </p:nvSpPr>
        <p:spPr>
          <a:xfrm>
            <a:off x="4625073" y="331898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4878439" y="331898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1" name="Oval 70"/>
          <p:cNvSpPr/>
          <p:nvPr/>
        </p:nvSpPr>
        <p:spPr>
          <a:xfrm>
            <a:off x="4752709" y="427910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2" name="Oval 71"/>
          <p:cNvSpPr/>
          <p:nvPr/>
        </p:nvSpPr>
        <p:spPr>
          <a:xfrm>
            <a:off x="4625073" y="427910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4878439" y="427910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4752709" y="208454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625073" y="208454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4878439" y="208454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Execution diverges within a warp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58</a:t>
            </a:fld>
            <a:endParaRPr lang="en-US"/>
          </a:p>
        </p:txBody>
      </p:sp>
      <p:cxnSp>
        <p:nvCxnSpPr>
          <p:cNvPr id="76" name="Straight Arrow Connector 75"/>
          <p:cNvCxnSpPr/>
          <p:nvPr/>
        </p:nvCxnSpPr>
        <p:spPr>
          <a:xfrm rot="5400000">
            <a:off x="-3124" y="3665696"/>
            <a:ext cx="4457700" cy="1906"/>
          </a:xfrm>
          <a:prstGeom prst="straightConnector1">
            <a:avLst/>
          </a:prstGeom>
          <a:ln w="3492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52"/>
          <p:cNvSpPr txBox="1">
            <a:spLocks noChangeArrowheads="1"/>
          </p:cNvSpPr>
          <p:nvPr/>
        </p:nvSpPr>
        <p:spPr bwMode="auto">
          <a:xfrm rot="-5400000">
            <a:off x="581867" y="3061610"/>
            <a:ext cx="28152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/>
              <a:t>instructions / time</a:t>
            </a:r>
          </a:p>
        </p:txBody>
      </p:sp>
      <p:cxnSp>
        <p:nvCxnSpPr>
          <p:cNvPr id="78" name="Straight Arrow Connector 77"/>
          <p:cNvCxnSpPr/>
          <p:nvPr/>
        </p:nvCxnSpPr>
        <p:spPr>
          <a:xfrm rot="5400000">
            <a:off x="6522453" y="4489609"/>
            <a:ext cx="1028700" cy="0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5400000">
            <a:off x="2877236" y="4351496"/>
            <a:ext cx="891540" cy="1906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/>
          <p:cNvCxnSpPr/>
          <p:nvPr/>
        </p:nvCxnSpPr>
        <p:spPr>
          <a:xfrm rot="5400000">
            <a:off x="6180506" y="4488656"/>
            <a:ext cx="1028700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 rot="5400000">
            <a:off x="3594707" y="4350783"/>
            <a:ext cx="892969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 rot="5400000">
            <a:off x="6898691" y="448722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rot="5400000">
            <a:off x="7264451" y="448865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 rot="5400000">
            <a:off x="7995971" y="448722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 rot="5400000">
            <a:off x="5069177" y="4350783"/>
            <a:ext cx="892969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rot="5400000">
            <a:off x="8373161" y="448722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rot="5400000">
            <a:off x="3275381" y="3424238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/>
          <p:nvPr/>
        </p:nvCxnSpPr>
        <p:spPr>
          <a:xfrm rot="5400000">
            <a:off x="3172511" y="538019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/>
          <p:nvPr/>
        </p:nvCxnSpPr>
        <p:spPr>
          <a:xfrm rot="5400000">
            <a:off x="2808656" y="5380196"/>
            <a:ext cx="1028700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Arrow Connector 89"/>
          <p:cNvCxnSpPr/>
          <p:nvPr/>
        </p:nvCxnSpPr>
        <p:spPr>
          <a:xfrm rot="5400000">
            <a:off x="3538271" y="537876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 rot="5400000">
            <a:off x="676081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5400000">
            <a:off x="4006901" y="3424238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 rot="5400000">
            <a:off x="3904031" y="5380197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 rot="5400000">
            <a:off x="4738421" y="3422810"/>
            <a:ext cx="822960" cy="1904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5400000">
            <a:off x="4635551" y="537876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5400000">
            <a:off x="5001311" y="5378768"/>
            <a:ext cx="1028700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639505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rot="5400000">
            <a:off x="602929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rot="5400000">
            <a:off x="822195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 rot="5400000">
            <a:off x="785619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 rot="5400000">
            <a:off x="712467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 rot="5400000">
            <a:off x="340230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 rot="5400000">
            <a:off x="303654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/>
          <p:nvPr/>
        </p:nvCxnSpPr>
        <p:spPr>
          <a:xfrm rot="5400000">
            <a:off x="2670781" y="2293382"/>
            <a:ext cx="1304449" cy="1906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Arrow Connector 104"/>
          <p:cNvCxnSpPr/>
          <p:nvPr/>
        </p:nvCxnSpPr>
        <p:spPr>
          <a:xfrm rot="5400000">
            <a:off x="486343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 rot="5400000">
            <a:off x="449767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rot="5400000">
            <a:off x="3766157" y="2293383"/>
            <a:ext cx="1304449" cy="1904"/>
          </a:xfrm>
          <a:prstGeom prst="straightConnector1">
            <a:avLst/>
          </a:prstGeom>
          <a:ln w="635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13"/>
          <p:cNvSpPr txBox="1">
            <a:spLocks noChangeArrowheads="1"/>
          </p:cNvSpPr>
          <p:nvPr/>
        </p:nvSpPr>
        <p:spPr bwMode="auto">
          <a:xfrm>
            <a:off x="4249789" y="133350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</a:t>
            </a:r>
          </a:p>
        </p:txBody>
      </p:sp>
      <p:sp>
        <p:nvSpPr>
          <p:cNvPr id="109" name="TextBox 114"/>
          <p:cNvSpPr txBox="1">
            <a:spLocks noChangeArrowheads="1"/>
          </p:cNvSpPr>
          <p:nvPr/>
        </p:nvSpPr>
        <p:spPr bwMode="auto">
          <a:xfrm>
            <a:off x="3861169" y="133350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2</a:t>
            </a:r>
          </a:p>
        </p:txBody>
      </p:sp>
      <p:sp>
        <p:nvSpPr>
          <p:cNvPr id="110" name="TextBox 115"/>
          <p:cNvSpPr txBox="1">
            <a:spLocks noChangeArrowheads="1"/>
          </p:cNvSpPr>
          <p:nvPr/>
        </p:nvSpPr>
        <p:spPr bwMode="auto">
          <a:xfrm>
            <a:off x="3516363" y="133350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1</a:t>
            </a:r>
          </a:p>
        </p:txBody>
      </p:sp>
      <p:sp>
        <p:nvSpPr>
          <p:cNvPr id="111" name="TextBox 116"/>
          <p:cNvSpPr txBox="1">
            <a:spLocks noChangeArrowheads="1"/>
          </p:cNvSpPr>
          <p:nvPr/>
        </p:nvSpPr>
        <p:spPr bwMode="auto">
          <a:xfrm>
            <a:off x="5326800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31</a:t>
            </a:r>
          </a:p>
        </p:txBody>
      </p:sp>
      <p:sp>
        <p:nvSpPr>
          <p:cNvPr id="112" name="TextBox 117"/>
          <p:cNvSpPr txBox="1">
            <a:spLocks noChangeArrowheads="1"/>
          </p:cNvSpPr>
          <p:nvPr/>
        </p:nvSpPr>
        <p:spPr bwMode="auto">
          <a:xfrm>
            <a:off x="4954372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30</a:t>
            </a:r>
          </a:p>
        </p:txBody>
      </p:sp>
      <p:sp>
        <p:nvSpPr>
          <p:cNvPr id="113" name="TextBox 118"/>
          <p:cNvSpPr txBox="1">
            <a:spLocks noChangeArrowheads="1"/>
          </p:cNvSpPr>
          <p:nvPr/>
        </p:nvSpPr>
        <p:spPr bwMode="auto">
          <a:xfrm>
            <a:off x="3163939" y="1333500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0</a:t>
            </a:r>
          </a:p>
        </p:txBody>
      </p:sp>
      <p:cxnSp>
        <p:nvCxnSpPr>
          <p:cNvPr id="114" name="Straight Arrow Connector 113"/>
          <p:cNvCxnSpPr/>
          <p:nvPr/>
        </p:nvCxnSpPr>
        <p:spPr>
          <a:xfrm rot="5400000">
            <a:off x="6590081" y="3459957"/>
            <a:ext cx="891540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/>
          <p:nvPr/>
        </p:nvCxnSpPr>
        <p:spPr>
          <a:xfrm rot="5400000">
            <a:off x="6248133" y="3460909"/>
            <a:ext cx="891540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 rot="5400000">
            <a:off x="6965604" y="346019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/>
          <p:nvPr/>
        </p:nvCxnSpPr>
        <p:spPr>
          <a:xfrm rot="5400000">
            <a:off x="7333031" y="3459957"/>
            <a:ext cx="891540" cy="1904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 rot="5400000">
            <a:off x="8062884" y="346019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Arrow Connector 118"/>
          <p:cNvCxnSpPr/>
          <p:nvPr/>
        </p:nvCxnSpPr>
        <p:spPr>
          <a:xfrm rot="5400000">
            <a:off x="8440074" y="3460195"/>
            <a:ext cx="892969" cy="0"/>
          </a:xfrm>
          <a:prstGeom prst="straightConnector1">
            <a:avLst/>
          </a:prstGeom>
          <a:ln w="635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TextBox 126"/>
          <p:cNvSpPr txBox="1">
            <a:spLocks noChangeArrowheads="1"/>
          </p:cNvSpPr>
          <p:nvPr/>
        </p:nvSpPr>
        <p:spPr bwMode="auto">
          <a:xfrm>
            <a:off x="7562583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35</a:t>
            </a:r>
          </a:p>
        </p:txBody>
      </p:sp>
      <p:sp>
        <p:nvSpPr>
          <p:cNvPr id="121" name="TextBox 127"/>
          <p:cNvSpPr txBox="1">
            <a:spLocks noChangeArrowheads="1"/>
          </p:cNvSpPr>
          <p:nvPr/>
        </p:nvSpPr>
        <p:spPr bwMode="auto">
          <a:xfrm>
            <a:off x="7196823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34</a:t>
            </a:r>
          </a:p>
        </p:txBody>
      </p:sp>
      <p:sp>
        <p:nvSpPr>
          <p:cNvPr id="122" name="TextBox 128"/>
          <p:cNvSpPr txBox="1">
            <a:spLocks noChangeArrowheads="1"/>
          </p:cNvSpPr>
          <p:nvPr/>
        </p:nvSpPr>
        <p:spPr bwMode="auto">
          <a:xfrm>
            <a:off x="6829159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33</a:t>
            </a:r>
          </a:p>
        </p:txBody>
      </p:sp>
      <p:sp>
        <p:nvSpPr>
          <p:cNvPr id="123" name="TextBox 129"/>
          <p:cNvSpPr txBox="1">
            <a:spLocks noChangeArrowheads="1"/>
          </p:cNvSpPr>
          <p:nvPr/>
        </p:nvSpPr>
        <p:spPr bwMode="auto">
          <a:xfrm>
            <a:off x="8684362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63</a:t>
            </a:r>
          </a:p>
        </p:txBody>
      </p:sp>
      <p:sp>
        <p:nvSpPr>
          <p:cNvPr id="124" name="TextBox 130"/>
          <p:cNvSpPr txBox="1">
            <a:spLocks noChangeArrowheads="1"/>
          </p:cNvSpPr>
          <p:nvPr/>
        </p:nvSpPr>
        <p:spPr bwMode="auto">
          <a:xfrm>
            <a:off x="8312887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/>
              <a:t>62</a:t>
            </a:r>
          </a:p>
        </p:txBody>
      </p:sp>
      <p:sp>
        <p:nvSpPr>
          <p:cNvPr id="125" name="TextBox 131"/>
          <p:cNvSpPr txBox="1">
            <a:spLocks noChangeArrowheads="1"/>
          </p:cNvSpPr>
          <p:nvPr/>
        </p:nvSpPr>
        <p:spPr bwMode="auto">
          <a:xfrm>
            <a:off x="6453874" y="1333500"/>
            <a:ext cx="38343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400" b="1"/>
              <a:t>32</a:t>
            </a:r>
          </a:p>
        </p:txBody>
      </p:sp>
      <p:sp>
        <p:nvSpPr>
          <p:cNvPr id="126" name="Oval 125"/>
          <p:cNvSpPr/>
          <p:nvPr/>
        </p:nvSpPr>
        <p:spPr>
          <a:xfrm>
            <a:off x="8135989" y="331517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7" name="Oval 126"/>
          <p:cNvSpPr/>
          <p:nvPr/>
        </p:nvSpPr>
        <p:spPr>
          <a:xfrm>
            <a:off x="8008353" y="331517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8" name="Oval 127"/>
          <p:cNvSpPr/>
          <p:nvPr/>
        </p:nvSpPr>
        <p:spPr>
          <a:xfrm>
            <a:off x="8261719" y="331517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9" name="Oval 128"/>
          <p:cNvSpPr/>
          <p:nvPr/>
        </p:nvSpPr>
        <p:spPr>
          <a:xfrm>
            <a:off x="8135989" y="427529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0" name="Oval 129"/>
          <p:cNvSpPr/>
          <p:nvPr/>
        </p:nvSpPr>
        <p:spPr>
          <a:xfrm>
            <a:off x="8008353" y="427529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1" name="Oval 130"/>
          <p:cNvSpPr/>
          <p:nvPr/>
        </p:nvSpPr>
        <p:spPr>
          <a:xfrm>
            <a:off x="8261719" y="427529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2" name="Oval 131"/>
          <p:cNvSpPr/>
          <p:nvPr/>
        </p:nvSpPr>
        <p:spPr>
          <a:xfrm>
            <a:off x="8135989" y="208073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3" name="Oval 132"/>
          <p:cNvSpPr/>
          <p:nvPr/>
        </p:nvSpPr>
        <p:spPr>
          <a:xfrm>
            <a:off x="8008353" y="208073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4" name="Oval 133"/>
          <p:cNvSpPr/>
          <p:nvPr/>
        </p:nvSpPr>
        <p:spPr>
          <a:xfrm>
            <a:off x="8261719" y="208073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5" name="Oval 134"/>
          <p:cNvSpPr/>
          <p:nvPr/>
        </p:nvSpPr>
        <p:spPr>
          <a:xfrm>
            <a:off x="4752709" y="331517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6" name="Oval 135"/>
          <p:cNvSpPr/>
          <p:nvPr/>
        </p:nvSpPr>
        <p:spPr>
          <a:xfrm>
            <a:off x="4625073" y="331517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7" name="Oval 136"/>
          <p:cNvSpPr/>
          <p:nvPr/>
        </p:nvSpPr>
        <p:spPr>
          <a:xfrm>
            <a:off x="4878439" y="331517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8" name="Oval 137"/>
          <p:cNvSpPr/>
          <p:nvPr/>
        </p:nvSpPr>
        <p:spPr>
          <a:xfrm>
            <a:off x="4752709" y="427529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39" name="Oval 138"/>
          <p:cNvSpPr/>
          <p:nvPr/>
        </p:nvSpPr>
        <p:spPr>
          <a:xfrm>
            <a:off x="4625073" y="427529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0" name="Oval 139"/>
          <p:cNvSpPr/>
          <p:nvPr/>
        </p:nvSpPr>
        <p:spPr>
          <a:xfrm>
            <a:off x="4878439" y="427529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1" name="Oval 140"/>
          <p:cNvSpPr/>
          <p:nvPr/>
        </p:nvSpPr>
        <p:spPr>
          <a:xfrm>
            <a:off x="4752709" y="523541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2" name="Oval 141"/>
          <p:cNvSpPr/>
          <p:nvPr/>
        </p:nvSpPr>
        <p:spPr>
          <a:xfrm>
            <a:off x="4625073" y="523541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3" name="Oval 142"/>
          <p:cNvSpPr/>
          <p:nvPr/>
        </p:nvSpPr>
        <p:spPr>
          <a:xfrm>
            <a:off x="4878439" y="523541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4" name="Oval 143"/>
          <p:cNvSpPr/>
          <p:nvPr/>
        </p:nvSpPr>
        <p:spPr>
          <a:xfrm>
            <a:off x="4752709" y="208073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5" name="Oval 144"/>
          <p:cNvSpPr/>
          <p:nvPr/>
        </p:nvSpPr>
        <p:spPr>
          <a:xfrm>
            <a:off x="4625073" y="2080737"/>
            <a:ext cx="55246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6" name="Oval 145"/>
          <p:cNvSpPr/>
          <p:nvPr/>
        </p:nvSpPr>
        <p:spPr>
          <a:xfrm>
            <a:off x="4878439" y="2080737"/>
            <a:ext cx="55244" cy="41433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Performance Limiting Factors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/>
              <a:t>Raw instruction throughput</a:t>
            </a:r>
          </a:p>
          <a:p>
            <a:pPr lvl="1"/>
            <a:r>
              <a:rPr lang="en-US" dirty="0" smtClean="0"/>
              <a:t>Know the kernel instruction mix</a:t>
            </a:r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fp32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008000"/>
                </a:solidFill>
              </a:rPr>
              <a:t>fp64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int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mem</a:t>
            </a:r>
            <a:r>
              <a:rPr lang="en-US" dirty="0" smtClean="0"/>
              <a:t>, </a:t>
            </a:r>
            <a:r>
              <a:rPr lang="en-US" dirty="0" err="1" smtClean="0">
                <a:solidFill>
                  <a:srgbClr val="008000"/>
                </a:solidFill>
              </a:rPr>
              <a:t>transcendentals</a:t>
            </a:r>
            <a:r>
              <a:rPr lang="en-US" dirty="0" smtClean="0"/>
              <a:t>, etc. have different throughputs</a:t>
            </a:r>
          </a:p>
          <a:p>
            <a:pPr lvl="2"/>
            <a:r>
              <a:rPr lang="en-US" dirty="0" smtClean="0"/>
              <a:t>Refer to the CUDA Programming Guide / Best Practices Guide</a:t>
            </a:r>
          </a:p>
          <a:p>
            <a:pPr lvl="2"/>
            <a:r>
              <a:rPr lang="en-US" dirty="0" smtClean="0"/>
              <a:t>Can examine assembly: use </a:t>
            </a:r>
            <a:r>
              <a:rPr lang="en-US" dirty="0" err="1" smtClean="0">
                <a:solidFill>
                  <a:srgbClr val="0070C0"/>
                </a:solidFill>
              </a:rPr>
              <a:t>cuobjdump</a:t>
            </a:r>
            <a:r>
              <a:rPr lang="en-US" dirty="0" smtClean="0"/>
              <a:t> tool provided with CUDA toolkit</a:t>
            </a:r>
          </a:p>
          <a:p>
            <a:pPr lvl="1"/>
            <a:r>
              <a:rPr lang="en-US" dirty="0" smtClean="0"/>
              <a:t>A lot of divergence can “waste” instructions</a:t>
            </a:r>
          </a:p>
          <a:p>
            <a:pPr lvl="2">
              <a:buNone/>
            </a:pPr>
            <a:endParaRPr lang="en-US" sz="400" b="1" dirty="0" smtClean="0">
              <a:solidFill>
                <a:srgbClr val="004831"/>
              </a:solidFill>
            </a:endParaRPr>
          </a:p>
          <a:p>
            <a:r>
              <a:rPr lang="en-US" b="1" dirty="0" smtClean="0"/>
              <a:t>Instruction serialization</a:t>
            </a:r>
          </a:p>
          <a:p>
            <a:pPr lvl="1"/>
            <a:r>
              <a:rPr lang="en-US" dirty="0" smtClean="0"/>
              <a:t>Occurs when threads in a warp issue the same instruction in sequence</a:t>
            </a:r>
          </a:p>
          <a:p>
            <a:pPr lvl="2"/>
            <a:r>
              <a:rPr lang="en-US" dirty="0" smtClean="0"/>
              <a:t>As opposed to the entire warp issuing the instruction at once</a:t>
            </a:r>
          </a:p>
          <a:p>
            <a:pPr lvl="2"/>
            <a:r>
              <a:rPr lang="en-US" dirty="0" smtClean="0"/>
              <a:t>Think of it as “replaying” the same instruction for different threads in a warp</a:t>
            </a:r>
          </a:p>
          <a:p>
            <a:pPr lvl="1"/>
            <a:r>
              <a:rPr lang="en-US" dirty="0" smtClean="0"/>
              <a:t>Mostly: </a:t>
            </a:r>
          </a:p>
          <a:p>
            <a:pPr lvl="2"/>
            <a:r>
              <a:rPr lang="en-US" dirty="0" smtClean="0"/>
              <a:t>Shared memory bank conflicts</a:t>
            </a:r>
          </a:p>
          <a:p>
            <a:pPr lvl="2"/>
            <a:r>
              <a:rPr lang="en-US" dirty="0" smtClean="0"/>
              <a:t>Memory accesses that result in multiple transactions (scattered address patterns)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59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Kepler</a:t>
            </a:r>
            <a:r>
              <a:rPr lang="en-US" dirty="0" smtClean="0"/>
              <a:t>: Level of Parallelism Needed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866900"/>
            <a:ext cx="9204960" cy="32004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To saturate instruction bandwidth:</a:t>
            </a:r>
          </a:p>
          <a:p>
            <a:pPr lvl="1"/>
            <a:r>
              <a:rPr lang="en-US" dirty="0" smtClean="0"/>
              <a:t>Fp32 math:  </a:t>
            </a:r>
            <a:r>
              <a:rPr lang="en-US" dirty="0" smtClean="0">
                <a:solidFill>
                  <a:srgbClr val="0070C0"/>
                </a:solidFill>
              </a:rPr>
              <a:t>~1.7K </a:t>
            </a:r>
            <a:r>
              <a:rPr lang="en-US" dirty="0" smtClean="0"/>
              <a:t>independent instructions per SM</a:t>
            </a:r>
          </a:p>
          <a:p>
            <a:pPr lvl="1"/>
            <a:r>
              <a:rPr lang="en-US" dirty="0" smtClean="0"/>
              <a:t>Lower for other, lower-throughput instructions</a:t>
            </a:r>
          </a:p>
          <a:p>
            <a:pPr lvl="1"/>
            <a:r>
              <a:rPr lang="en-US" dirty="0" smtClean="0"/>
              <a:t>Keep in mind that </a:t>
            </a:r>
            <a:r>
              <a:rPr lang="en-US" dirty="0" err="1" smtClean="0"/>
              <a:t>Kepler</a:t>
            </a:r>
            <a:r>
              <a:rPr lang="en-US" dirty="0" smtClean="0"/>
              <a:t> SM can track up to 2048 threads</a:t>
            </a:r>
          </a:p>
          <a:p>
            <a:r>
              <a:rPr lang="en-US" dirty="0" smtClean="0"/>
              <a:t>To saturate memory bandwidth: </a:t>
            </a:r>
          </a:p>
          <a:p>
            <a:pPr lvl="1"/>
            <a:r>
              <a:rPr lang="en-US" dirty="0" smtClean="0">
                <a:solidFill>
                  <a:srgbClr val="0070C0"/>
                </a:solidFill>
              </a:rPr>
              <a:t>100+ </a:t>
            </a:r>
            <a:r>
              <a:rPr lang="en-US" dirty="0" smtClean="0"/>
              <a:t>independent </a:t>
            </a:r>
            <a:r>
              <a:rPr lang="en-US" dirty="0" smtClean="0"/>
              <a:t>128-byte lines </a:t>
            </a:r>
            <a:r>
              <a:rPr lang="en-US" dirty="0" smtClean="0"/>
              <a:t>per SM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Throughput: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81101"/>
            <a:ext cx="9204960" cy="47244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Compare achieved instruction throughput to HW capabilities</a:t>
            </a:r>
          </a:p>
          <a:p>
            <a:pPr lvl="1"/>
            <a:r>
              <a:rPr lang="en-US" dirty="0" smtClean="0"/>
              <a:t>Profiler reports achieved throughput as IPC (instructions per clock)</a:t>
            </a:r>
          </a:p>
          <a:p>
            <a:pPr lvl="1"/>
            <a:r>
              <a:rPr lang="en-US" dirty="0" smtClean="0"/>
              <a:t>Peak instruction throughput is documented in the Programming Guide</a:t>
            </a:r>
          </a:p>
          <a:p>
            <a:pPr lvl="2"/>
            <a:r>
              <a:rPr lang="en-US" dirty="0" smtClean="0"/>
              <a:t>Profiler  also provides peak fp32 throughput for reference (doesn’t take your instruction mix into consideration)</a:t>
            </a:r>
          </a:p>
          <a:p>
            <a:pPr lvl="2">
              <a:buNone/>
            </a:pPr>
            <a:endParaRPr lang="en-US" sz="700" dirty="0" smtClean="0"/>
          </a:p>
          <a:p>
            <a:r>
              <a:rPr lang="en-US" b="1" dirty="0" smtClean="0"/>
              <a:t>Check for serialization</a:t>
            </a:r>
          </a:p>
          <a:p>
            <a:pPr lvl="1"/>
            <a:r>
              <a:rPr lang="en-US" dirty="0" smtClean="0"/>
              <a:t>Number of replays due to serialization: </a:t>
            </a:r>
            <a:r>
              <a:rPr lang="en-US" dirty="0" err="1" smtClean="0">
                <a:solidFill>
                  <a:srgbClr val="008000"/>
                </a:solidFill>
                <a:latin typeface="Calibri" pitchFamily="34" charset="0"/>
              </a:rPr>
              <a:t>instructions_issued</a:t>
            </a:r>
            <a:r>
              <a:rPr lang="en-US" dirty="0" smtClean="0">
                <a:solidFill>
                  <a:srgbClr val="D9470D"/>
                </a:solidFill>
                <a:latin typeface="Calibri" pitchFamily="34" charset="0"/>
              </a:rPr>
              <a:t> </a:t>
            </a:r>
            <a:r>
              <a:rPr lang="en-US" dirty="0" smtClean="0">
                <a:latin typeface="Calibri" pitchFamily="34" charset="0"/>
              </a:rPr>
              <a:t>-</a:t>
            </a:r>
            <a:r>
              <a:rPr lang="en-US" dirty="0" smtClean="0">
                <a:solidFill>
                  <a:srgbClr val="D9470D"/>
                </a:solidFill>
                <a:latin typeface="Calibri" pitchFamily="34" charset="0"/>
              </a:rPr>
              <a:t> </a:t>
            </a:r>
            <a:r>
              <a:rPr lang="en-US" dirty="0" err="1" smtClean="0">
                <a:solidFill>
                  <a:srgbClr val="008000"/>
                </a:solidFill>
                <a:latin typeface="Calibri" pitchFamily="34" charset="0"/>
              </a:rPr>
              <a:t>instructions_executed</a:t>
            </a:r>
            <a:endParaRPr lang="en-US" dirty="0" smtClean="0"/>
          </a:p>
          <a:p>
            <a:pPr lvl="1"/>
            <a:r>
              <a:rPr lang="en-US" dirty="0" smtClean="0"/>
              <a:t>Profiler reports:</a:t>
            </a:r>
          </a:p>
          <a:p>
            <a:pPr lvl="2"/>
            <a:r>
              <a:rPr lang="en-US" dirty="0" smtClean="0"/>
              <a:t> </a:t>
            </a:r>
            <a:r>
              <a:rPr lang="en-US" dirty="0" smtClean="0">
                <a:solidFill>
                  <a:srgbClr val="EF5619"/>
                </a:solidFill>
              </a:rPr>
              <a:t>% of serialization </a:t>
            </a:r>
            <a:r>
              <a:rPr lang="en-US" dirty="0" smtClean="0"/>
              <a:t>metric  (ratio or replays to instructions issued)</a:t>
            </a:r>
          </a:p>
          <a:p>
            <a:pPr lvl="2"/>
            <a:r>
              <a:rPr lang="en-US" dirty="0" err="1" smtClean="0"/>
              <a:t>Kepler</a:t>
            </a:r>
            <a:r>
              <a:rPr lang="en-US" dirty="0" smtClean="0"/>
              <a:t>: counts replays due to various memory access instructions</a:t>
            </a:r>
          </a:p>
          <a:p>
            <a:pPr lvl="1"/>
            <a:r>
              <a:rPr lang="en-US" dirty="0" smtClean="0"/>
              <a:t>A concern if: code is instruction or latency-limited, replay percentage is high</a:t>
            </a:r>
          </a:p>
          <a:p>
            <a:pPr lvl="1">
              <a:buNone/>
            </a:pPr>
            <a:endParaRPr lang="en-US" sz="700" dirty="0" smtClean="0"/>
          </a:p>
          <a:p>
            <a:r>
              <a:rPr lang="en-US" b="1" dirty="0" smtClean="0"/>
              <a:t>Warp divergence</a:t>
            </a:r>
          </a:p>
          <a:p>
            <a:pPr lvl="1"/>
            <a:r>
              <a:rPr lang="en-US" dirty="0" smtClean="0"/>
              <a:t>Profiler counters: </a:t>
            </a:r>
            <a:r>
              <a:rPr lang="en-US" dirty="0" err="1" smtClean="0"/>
              <a:t>divergent_branch</a:t>
            </a:r>
            <a:r>
              <a:rPr lang="en-US" dirty="0" smtClean="0"/>
              <a:t>, branch</a:t>
            </a:r>
          </a:p>
          <a:p>
            <a:pPr lvl="1"/>
            <a:r>
              <a:rPr lang="en-US" dirty="0" smtClean="0"/>
              <a:t>Compare the two to see what percentage diverges</a:t>
            </a:r>
          </a:p>
          <a:p>
            <a:pPr lvl="2"/>
            <a:r>
              <a:rPr lang="en-US" dirty="0" smtClean="0"/>
              <a:t>However, this only counts the branches, not the rest of serialized instructions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Throughput: Optimization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b="1" dirty="0" smtClean="0">
                <a:solidFill>
                  <a:srgbClr val="004831"/>
                </a:solidFill>
              </a:rPr>
              <a:t>Use </a:t>
            </a:r>
            <a:r>
              <a:rPr lang="en-US" b="1" dirty="0" err="1" smtClean="0">
                <a:solidFill>
                  <a:srgbClr val="004831"/>
                </a:solidFill>
              </a:rPr>
              <a:t>intrinsics</a:t>
            </a:r>
            <a:r>
              <a:rPr lang="en-US" b="1" dirty="0" smtClean="0">
                <a:solidFill>
                  <a:srgbClr val="004831"/>
                </a:solidFill>
              </a:rPr>
              <a:t> where possible ( </a:t>
            </a:r>
            <a:r>
              <a:rPr lang="en-US" b="1" dirty="0" smtClean="0">
                <a:solidFill>
                  <a:srgbClr val="D9470D"/>
                </a:solidFill>
                <a:latin typeface="Calibri" pitchFamily="34" charset="0"/>
              </a:rPr>
              <a:t>__sin()</a:t>
            </a:r>
            <a:r>
              <a:rPr lang="en-US" b="1" dirty="0" smtClean="0">
                <a:solidFill>
                  <a:srgbClr val="004831"/>
                </a:solidFill>
                <a:latin typeface="Calibri" pitchFamily="34" charset="0"/>
              </a:rPr>
              <a:t>, </a:t>
            </a:r>
            <a:r>
              <a:rPr lang="en-US" b="1" dirty="0" smtClean="0">
                <a:solidFill>
                  <a:srgbClr val="D9470D"/>
                </a:solidFill>
                <a:latin typeface="Calibri" pitchFamily="34" charset="0"/>
              </a:rPr>
              <a:t>__</a:t>
            </a:r>
            <a:r>
              <a:rPr lang="en-US" b="1" dirty="0" err="1" smtClean="0">
                <a:solidFill>
                  <a:srgbClr val="D9470D"/>
                </a:solidFill>
                <a:latin typeface="Calibri" pitchFamily="34" charset="0"/>
              </a:rPr>
              <a:t>sincos</a:t>
            </a:r>
            <a:r>
              <a:rPr lang="en-US" b="1" dirty="0" smtClean="0">
                <a:solidFill>
                  <a:srgbClr val="D9470D"/>
                </a:solidFill>
                <a:latin typeface="Calibri" pitchFamily="34" charset="0"/>
              </a:rPr>
              <a:t>()</a:t>
            </a:r>
            <a:r>
              <a:rPr lang="en-US" b="1" dirty="0" smtClean="0">
                <a:solidFill>
                  <a:schemeClr val="accent1"/>
                </a:solidFill>
                <a:latin typeface="Calibri" pitchFamily="34" charset="0"/>
              </a:rPr>
              <a:t>,</a:t>
            </a:r>
            <a:r>
              <a:rPr lang="en-US" b="1" dirty="0" smtClean="0">
                <a:solidFill>
                  <a:srgbClr val="D9470D"/>
                </a:solidFill>
                <a:latin typeface="Calibri" pitchFamily="34" charset="0"/>
              </a:rPr>
              <a:t> __exp()</a:t>
            </a:r>
            <a:r>
              <a:rPr lang="en-US" b="1" dirty="0" smtClean="0">
                <a:solidFill>
                  <a:srgbClr val="004831"/>
                </a:solidFill>
                <a:latin typeface="Calibri" pitchFamily="34" charset="0"/>
              </a:rPr>
              <a:t>, </a:t>
            </a:r>
            <a:r>
              <a:rPr lang="en-US" b="1" dirty="0" smtClean="0">
                <a:solidFill>
                  <a:srgbClr val="004831"/>
                </a:solidFill>
              </a:rPr>
              <a:t>etc.)</a:t>
            </a:r>
          </a:p>
          <a:p>
            <a:pPr lvl="1"/>
            <a:r>
              <a:rPr lang="en-US" dirty="0" smtClean="0"/>
              <a:t>Available for a number of </a:t>
            </a:r>
            <a:r>
              <a:rPr lang="en-US" dirty="0" err="1" smtClean="0"/>
              <a:t>math.h</a:t>
            </a:r>
            <a:r>
              <a:rPr lang="en-US" dirty="0" smtClean="0"/>
              <a:t> functions</a:t>
            </a:r>
          </a:p>
          <a:p>
            <a:pPr lvl="1"/>
            <a:r>
              <a:rPr lang="en-US" dirty="0" smtClean="0"/>
              <a:t>2-3 bits lower precision, much higher throughput</a:t>
            </a:r>
          </a:p>
          <a:p>
            <a:pPr lvl="2"/>
            <a:r>
              <a:rPr lang="en-US" dirty="0" smtClean="0"/>
              <a:t>Refer to the CUDA Programming Guide for details</a:t>
            </a:r>
          </a:p>
          <a:p>
            <a:pPr lvl="1"/>
            <a:r>
              <a:rPr lang="en-US" dirty="0" smtClean="0"/>
              <a:t>Often a single HW instruction, whereas a non-intrinsic is a SW sequence</a:t>
            </a:r>
          </a:p>
          <a:p>
            <a:r>
              <a:rPr lang="en-US" b="1" dirty="0" smtClean="0">
                <a:solidFill>
                  <a:srgbClr val="004831"/>
                </a:solidFill>
              </a:rPr>
              <a:t>Additional compiler flags that also help performance:</a:t>
            </a:r>
          </a:p>
          <a:p>
            <a:pPr lvl="1">
              <a:tabLst>
                <a:tab pos="2687638" algn="l"/>
              </a:tabLst>
            </a:pPr>
            <a:r>
              <a:rPr lang="en-US" dirty="0" smtClean="0">
                <a:solidFill>
                  <a:srgbClr val="D9470D"/>
                </a:solidFill>
              </a:rPr>
              <a:t>-</a:t>
            </a:r>
            <a:r>
              <a:rPr lang="en-US" dirty="0" err="1" smtClean="0">
                <a:solidFill>
                  <a:srgbClr val="D9470D"/>
                </a:solidFill>
                <a:latin typeface="Calibri" pitchFamily="34" charset="0"/>
              </a:rPr>
              <a:t>ftz</a:t>
            </a:r>
            <a:r>
              <a:rPr lang="en-US" dirty="0" smtClean="0">
                <a:solidFill>
                  <a:srgbClr val="D9470D"/>
                </a:solidFill>
                <a:latin typeface="Calibri" pitchFamily="34" charset="0"/>
              </a:rPr>
              <a:t>=true</a:t>
            </a:r>
            <a:r>
              <a:rPr lang="en-US" dirty="0" smtClean="0"/>
              <a:t>	: flush </a:t>
            </a:r>
            <a:r>
              <a:rPr lang="en-US" dirty="0" err="1" smtClean="0"/>
              <a:t>denormals</a:t>
            </a:r>
            <a:r>
              <a:rPr lang="en-US" dirty="0" smtClean="0"/>
              <a:t> to 0</a:t>
            </a:r>
          </a:p>
          <a:p>
            <a:pPr lvl="1">
              <a:tabLst>
                <a:tab pos="2687638" algn="l"/>
              </a:tabLst>
            </a:pPr>
            <a:r>
              <a:rPr lang="en-US" dirty="0" smtClean="0">
                <a:solidFill>
                  <a:srgbClr val="D9470D"/>
                </a:solidFill>
              </a:rPr>
              <a:t>-</a:t>
            </a:r>
            <a:r>
              <a:rPr lang="en-US" dirty="0" err="1" smtClean="0">
                <a:solidFill>
                  <a:srgbClr val="D9470D"/>
                </a:solidFill>
                <a:latin typeface="Calibri" pitchFamily="34" charset="0"/>
              </a:rPr>
              <a:t>prec</a:t>
            </a:r>
            <a:r>
              <a:rPr lang="en-US" dirty="0" smtClean="0">
                <a:solidFill>
                  <a:srgbClr val="D9470D"/>
                </a:solidFill>
                <a:latin typeface="Calibri" pitchFamily="34" charset="0"/>
              </a:rPr>
              <a:t>-div=false</a:t>
            </a:r>
            <a:r>
              <a:rPr lang="en-US" dirty="0" smtClean="0"/>
              <a:t>	: faster </a:t>
            </a:r>
            <a:r>
              <a:rPr lang="en-US" dirty="0" err="1" smtClean="0"/>
              <a:t>fp</a:t>
            </a:r>
            <a:r>
              <a:rPr lang="en-US" dirty="0" smtClean="0"/>
              <a:t> division instruction sequence (some precision loss) </a:t>
            </a:r>
          </a:p>
          <a:p>
            <a:pPr lvl="1">
              <a:tabLst>
                <a:tab pos="2687638" algn="l"/>
              </a:tabLst>
            </a:pPr>
            <a:r>
              <a:rPr lang="en-US" dirty="0" smtClean="0">
                <a:solidFill>
                  <a:srgbClr val="D9470D"/>
                </a:solidFill>
              </a:rPr>
              <a:t>-</a:t>
            </a:r>
            <a:r>
              <a:rPr lang="en-US" dirty="0" err="1" smtClean="0">
                <a:solidFill>
                  <a:srgbClr val="D9470D"/>
                </a:solidFill>
                <a:latin typeface="Calibri" pitchFamily="34" charset="0"/>
              </a:rPr>
              <a:t>prec-sqrt</a:t>
            </a:r>
            <a:r>
              <a:rPr lang="en-US" dirty="0" smtClean="0">
                <a:solidFill>
                  <a:srgbClr val="D9470D"/>
                </a:solidFill>
                <a:latin typeface="Calibri" pitchFamily="34" charset="0"/>
              </a:rPr>
              <a:t>=false</a:t>
            </a:r>
            <a:r>
              <a:rPr lang="en-US" dirty="0" smtClean="0"/>
              <a:t>	: faster </a:t>
            </a:r>
            <a:r>
              <a:rPr lang="en-US" dirty="0" err="1" smtClean="0"/>
              <a:t>fp</a:t>
            </a:r>
            <a:r>
              <a:rPr lang="en-US" dirty="0" smtClean="0"/>
              <a:t> </a:t>
            </a:r>
            <a:r>
              <a:rPr lang="en-US" dirty="0" err="1" smtClean="0"/>
              <a:t>sqrt</a:t>
            </a:r>
            <a:r>
              <a:rPr lang="en-US" dirty="0" smtClean="0"/>
              <a:t> instruction sequence (some precision loss)</a:t>
            </a:r>
          </a:p>
          <a:p>
            <a:r>
              <a:rPr lang="en-US" b="1" dirty="0" smtClean="0">
                <a:solidFill>
                  <a:srgbClr val="004831"/>
                </a:solidFill>
              </a:rPr>
              <a:t>Make sure you do fp64 arithmetic only where you mean it:</a:t>
            </a:r>
          </a:p>
          <a:p>
            <a:pPr lvl="1"/>
            <a:r>
              <a:rPr lang="en-US" dirty="0" smtClean="0"/>
              <a:t>fp64 throughput is lower than fp32</a:t>
            </a:r>
          </a:p>
          <a:p>
            <a:pPr lvl="1"/>
            <a:r>
              <a:rPr lang="en-US" dirty="0" err="1" smtClean="0"/>
              <a:t>fp</a:t>
            </a:r>
            <a:r>
              <a:rPr lang="en-US" dirty="0" smtClean="0"/>
              <a:t> literals without an “f” suffix ( 34.7 ) are interpreted as fp64 per C standard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61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Instruction Throughput: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 smtClean="0">
                <a:latin typeface="+mj-lt"/>
              </a:rPr>
              <a:t>Analyze:</a:t>
            </a:r>
          </a:p>
          <a:p>
            <a:pPr lvl="1"/>
            <a:r>
              <a:rPr lang="en-US" dirty="0" smtClean="0"/>
              <a:t>Check achieved instruction throughput</a:t>
            </a:r>
          </a:p>
          <a:p>
            <a:pPr lvl="1"/>
            <a:r>
              <a:rPr lang="en-US" dirty="0" smtClean="0"/>
              <a:t>Compare to HW peak (but keep instruction mix in mind)</a:t>
            </a:r>
          </a:p>
          <a:p>
            <a:pPr lvl="1"/>
            <a:r>
              <a:rPr lang="en-US" dirty="0" smtClean="0"/>
              <a:t>Check percentage of instructions due to serialization</a:t>
            </a:r>
          </a:p>
          <a:p>
            <a:pPr lvl="1">
              <a:buNone/>
            </a:pPr>
            <a:endParaRPr lang="en-US" sz="1200" dirty="0" smtClean="0"/>
          </a:p>
          <a:p>
            <a:r>
              <a:rPr lang="en-US" b="1" dirty="0" smtClean="0">
                <a:latin typeface="+mj-lt"/>
              </a:rPr>
              <a:t>Optimizations:</a:t>
            </a:r>
          </a:p>
          <a:p>
            <a:pPr lvl="1"/>
            <a:r>
              <a:rPr lang="en-US" dirty="0" err="1" smtClean="0"/>
              <a:t>Intrinsics</a:t>
            </a:r>
            <a:r>
              <a:rPr lang="en-US" dirty="0" smtClean="0"/>
              <a:t>, compiler options for expensive operations</a:t>
            </a:r>
          </a:p>
          <a:p>
            <a:pPr lvl="1"/>
            <a:r>
              <a:rPr lang="en-US" dirty="0" smtClean="0"/>
              <a:t>Group threads that are likely to follow same execution path (minimize warp divergence)</a:t>
            </a:r>
          </a:p>
          <a:p>
            <a:pPr lvl="1"/>
            <a:r>
              <a:rPr lang="en-US" dirty="0" smtClean="0"/>
              <a:t>Minimize memory access replays (SMEM and GMEM)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C63BB383-05D9-4091-B353-EFC154791EBB}" type="slidenum">
              <a:rPr lang="en-US" smtClean="0"/>
              <a:pPr/>
              <a:t>62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programming and optimizing think about:</a:t>
            </a:r>
          </a:p>
          <a:p>
            <a:pPr lvl="1"/>
            <a:r>
              <a:rPr lang="en-US" dirty="0" smtClean="0"/>
              <a:t>Exposing sufficient parallelism</a:t>
            </a:r>
          </a:p>
          <a:p>
            <a:pPr lvl="1"/>
            <a:r>
              <a:rPr lang="en-US" dirty="0" smtClean="0"/>
              <a:t>Coalescing memory accesses</a:t>
            </a:r>
          </a:p>
          <a:p>
            <a:pPr lvl="1"/>
            <a:r>
              <a:rPr lang="en-US" dirty="0" smtClean="0"/>
              <a:t>Having coherent control flow within warps</a:t>
            </a:r>
          </a:p>
          <a:p>
            <a:r>
              <a:rPr lang="en-US" dirty="0" smtClean="0"/>
              <a:t>Use profiling tools when analyzing performance</a:t>
            </a:r>
          </a:p>
          <a:p>
            <a:pPr lvl="1"/>
            <a:r>
              <a:rPr lang="en-US" dirty="0" smtClean="0"/>
              <a:t>Determine performance limiters first</a:t>
            </a:r>
          </a:p>
          <a:p>
            <a:pPr lvl="1"/>
            <a:r>
              <a:rPr lang="en-US" dirty="0" smtClean="0"/>
              <a:t>Diagnose memory access patterns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63</a:t>
            </a:fld>
            <a:endParaRPr lang="en-US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876300"/>
            <a:ext cx="9204960" cy="51435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Extended version of the optimization talk:</a:t>
            </a:r>
          </a:p>
          <a:p>
            <a:pPr lvl="1"/>
            <a:r>
              <a:rPr lang="en-US" dirty="0" smtClean="0"/>
              <a:t>GTC12 Session S0514: GPU Performance Analysis and Optimization</a:t>
            </a:r>
            <a:endParaRPr lang="en-US" dirty="0" smtClean="0"/>
          </a:p>
          <a:p>
            <a:r>
              <a:rPr lang="en-US" dirty="0" err="1" smtClean="0"/>
              <a:t>Kepler</a:t>
            </a:r>
            <a:r>
              <a:rPr lang="en-US" dirty="0" smtClean="0"/>
              <a:t> architecture:</a:t>
            </a:r>
          </a:p>
          <a:p>
            <a:pPr lvl="1"/>
            <a:r>
              <a:rPr lang="en-US" dirty="0" smtClean="0"/>
              <a:t>GTC12 Session S0642: Inside </a:t>
            </a:r>
            <a:r>
              <a:rPr lang="en-US" dirty="0" err="1" smtClean="0"/>
              <a:t>Kepler</a:t>
            </a:r>
            <a:endParaRPr lang="en-US" dirty="0" smtClean="0"/>
          </a:p>
          <a:p>
            <a:pPr lvl="1"/>
            <a:r>
              <a:rPr lang="en-US" dirty="0" err="1" smtClean="0"/>
              <a:t>Kepler</a:t>
            </a:r>
            <a:r>
              <a:rPr lang="en-US" dirty="0" smtClean="0"/>
              <a:t> whitepapers (</a:t>
            </a:r>
            <a:r>
              <a:rPr lang="en-US" u="sng" dirty="0" smtClean="0">
                <a:hlinkClick r:id="rId2"/>
              </a:rPr>
              <a:t>http://www.nvidia.com/object/nvidia-kepler.html</a:t>
            </a:r>
            <a:r>
              <a:rPr lang="en-US" u="sng" dirty="0" smtClean="0"/>
              <a:t>)</a:t>
            </a:r>
            <a:endParaRPr lang="en-US" dirty="0" smtClean="0"/>
          </a:p>
          <a:p>
            <a:r>
              <a:rPr lang="en-US" dirty="0" smtClean="0"/>
              <a:t>Assessing performance limiters:</a:t>
            </a:r>
          </a:p>
          <a:p>
            <a:pPr lvl="1"/>
            <a:r>
              <a:rPr lang="en-US" dirty="0" smtClean="0"/>
              <a:t>GTC10 Session 2012: Analysis-driven Optimization (slides 5-19):</a:t>
            </a:r>
          </a:p>
          <a:p>
            <a:pPr lvl="2"/>
            <a:r>
              <a:rPr lang="en-US" dirty="0" smtClean="0">
                <a:hlinkClick r:id="rId3"/>
              </a:rPr>
              <a:t>http://www.nvidia.com/content/GTC-2010/pdfs/2012_GTC2010v2.pdf</a:t>
            </a:r>
            <a:endParaRPr lang="en-US" dirty="0" smtClean="0"/>
          </a:p>
          <a:p>
            <a:r>
              <a:rPr lang="en-US" dirty="0" smtClean="0"/>
              <a:t>Profiling tools:</a:t>
            </a:r>
          </a:p>
          <a:p>
            <a:pPr lvl="1"/>
            <a:r>
              <a:rPr lang="en-US" dirty="0" smtClean="0"/>
              <a:t>GTC12 sessions:</a:t>
            </a:r>
          </a:p>
          <a:p>
            <a:pPr lvl="2"/>
            <a:r>
              <a:rPr lang="en-US" dirty="0" smtClean="0"/>
              <a:t>S0419: Optimizing Application Performance with CUDA Performance Tools</a:t>
            </a:r>
          </a:p>
          <a:p>
            <a:pPr lvl="2"/>
            <a:r>
              <a:rPr lang="en-US" dirty="0" smtClean="0"/>
              <a:t>S0420: </a:t>
            </a:r>
            <a:r>
              <a:rPr lang="en-US" dirty="0" err="1" smtClean="0"/>
              <a:t>Nsight</a:t>
            </a:r>
            <a:r>
              <a:rPr lang="en-US" dirty="0" smtClean="0"/>
              <a:t> IDE for Linux and Mac</a:t>
            </a:r>
          </a:p>
          <a:p>
            <a:pPr lvl="2"/>
            <a:r>
              <a:rPr lang="en-US" dirty="0" smtClean="0"/>
              <a:t>...</a:t>
            </a:r>
          </a:p>
          <a:p>
            <a:pPr lvl="1"/>
            <a:r>
              <a:rPr lang="en-US" dirty="0" smtClean="0"/>
              <a:t>CUPTI documentation (describes all the profiler counters)</a:t>
            </a:r>
          </a:p>
          <a:p>
            <a:pPr lvl="2"/>
            <a:r>
              <a:rPr lang="en-US" dirty="0" smtClean="0"/>
              <a:t>Included in every CUDA toolkit (/</a:t>
            </a:r>
            <a:r>
              <a:rPr lang="en-US" dirty="0" err="1" smtClean="0"/>
              <a:t>cuda</a:t>
            </a:r>
            <a:r>
              <a:rPr lang="en-US" dirty="0" smtClean="0"/>
              <a:t>/extras/</a:t>
            </a:r>
            <a:r>
              <a:rPr lang="en-US" dirty="0" err="1" smtClean="0"/>
              <a:t>cupti</a:t>
            </a:r>
            <a:r>
              <a:rPr lang="en-US" dirty="0" smtClean="0"/>
              <a:t>/doc/Cupti_Users_Guide.pdf</a:t>
            </a:r>
          </a:p>
          <a:p>
            <a:r>
              <a:rPr lang="en-US" dirty="0" smtClean="0"/>
              <a:t>Register spilling:</a:t>
            </a:r>
          </a:p>
          <a:p>
            <a:pPr lvl="1"/>
            <a:r>
              <a:rPr lang="en-US" dirty="0" smtClean="0"/>
              <a:t>Webinar:</a:t>
            </a:r>
          </a:p>
          <a:p>
            <a:pPr lvl="2"/>
            <a:r>
              <a:rPr lang="en-US" dirty="0" smtClean="0"/>
              <a:t>Slides: </a:t>
            </a:r>
            <a:r>
              <a:rPr lang="en-US" dirty="0" smtClean="0">
                <a:hlinkClick r:id="rId4"/>
              </a:rPr>
              <a:t>http://developer.download.nvidia.com/CUDA/training/register_spilling.pdf</a:t>
            </a:r>
            <a:endParaRPr lang="en-US" dirty="0" smtClean="0"/>
          </a:p>
          <a:p>
            <a:pPr lvl="2"/>
            <a:r>
              <a:rPr lang="en-US" dirty="0" smtClean="0"/>
              <a:t>Video: </a:t>
            </a:r>
            <a:r>
              <a:rPr lang="en-US" dirty="0" smtClean="0">
                <a:hlinkClick r:id="rId5"/>
              </a:rPr>
              <a:t>http://developer.download.nvidia.com/CUDA/training/CUDA_LocalMemoryOptimization.mp4</a:t>
            </a:r>
            <a:endParaRPr lang="en-US" dirty="0" smtClean="0"/>
          </a:p>
          <a:p>
            <a:r>
              <a:rPr lang="en-US" dirty="0" smtClean="0"/>
              <a:t>GPU computing webinars in general:</a:t>
            </a:r>
          </a:p>
          <a:p>
            <a:pPr lvl="1"/>
            <a:r>
              <a:rPr lang="en-US" dirty="0" smtClean="0">
                <a:hlinkClick r:id="rId6"/>
              </a:rPr>
              <a:t>http://developer.nvidia.com/gpu-computing-webinars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65</a:t>
            </a:fld>
            <a:endParaRPr lang="en-US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Waves and 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Wave of </a:t>
            </a:r>
            <a:r>
              <a:rPr lang="en-US" dirty="0" err="1" smtClean="0"/>
              <a:t>threadblocks</a:t>
            </a:r>
            <a:endParaRPr lang="en-US" dirty="0" smtClean="0"/>
          </a:p>
          <a:p>
            <a:pPr lvl="1"/>
            <a:r>
              <a:rPr lang="en-US" dirty="0" smtClean="0"/>
              <a:t>A set of </a:t>
            </a:r>
            <a:r>
              <a:rPr lang="en-US" dirty="0" err="1" smtClean="0"/>
              <a:t>threadblocks</a:t>
            </a:r>
            <a:r>
              <a:rPr lang="en-US" dirty="0" smtClean="0"/>
              <a:t> that run concurrently on GPU</a:t>
            </a:r>
          </a:p>
          <a:p>
            <a:pPr lvl="1"/>
            <a:r>
              <a:rPr lang="en-US" dirty="0" smtClean="0"/>
              <a:t>Maximum size of the wave is determined by:</a:t>
            </a:r>
          </a:p>
          <a:p>
            <a:pPr lvl="2"/>
            <a:r>
              <a:rPr lang="en-US" dirty="0" smtClean="0"/>
              <a:t>How many </a:t>
            </a:r>
            <a:r>
              <a:rPr lang="en-US" dirty="0" err="1" smtClean="0"/>
              <a:t>threadblocks</a:t>
            </a:r>
            <a:r>
              <a:rPr lang="en-US" dirty="0" smtClean="0"/>
              <a:t> can fit on one SM</a:t>
            </a:r>
          </a:p>
          <a:p>
            <a:pPr lvl="3"/>
            <a:r>
              <a:rPr lang="en-US" dirty="0" smtClean="0"/>
              <a:t>Number of threads per block</a:t>
            </a:r>
          </a:p>
          <a:p>
            <a:pPr lvl="3"/>
            <a:r>
              <a:rPr lang="en-US" dirty="0" smtClean="0"/>
              <a:t>Resource consumption: registers per thread, SMEM per block</a:t>
            </a:r>
          </a:p>
          <a:p>
            <a:pPr lvl="2"/>
            <a:r>
              <a:rPr lang="en-US" dirty="0" smtClean="0"/>
              <a:t>Number of SMs</a:t>
            </a:r>
          </a:p>
          <a:p>
            <a:r>
              <a:rPr lang="en-US" dirty="0" smtClean="0"/>
              <a:t>Any grid launch will be made up of:</a:t>
            </a:r>
          </a:p>
          <a:p>
            <a:pPr lvl="1"/>
            <a:r>
              <a:rPr lang="en-US" dirty="0" smtClean="0"/>
              <a:t>Some number of </a:t>
            </a:r>
            <a:r>
              <a:rPr lang="en-US" i="1" dirty="0" smtClean="0"/>
              <a:t>full</a:t>
            </a:r>
            <a:r>
              <a:rPr lang="en-US" dirty="0" smtClean="0"/>
              <a:t> waves</a:t>
            </a:r>
          </a:p>
          <a:p>
            <a:pPr lvl="1"/>
            <a:r>
              <a:rPr lang="en-US" dirty="0" smtClean="0"/>
              <a:t>Possibly one </a:t>
            </a:r>
            <a:r>
              <a:rPr lang="en-US" i="1" dirty="0" smtClean="0"/>
              <a:t>tail</a:t>
            </a:r>
            <a:r>
              <a:rPr lang="en-US" dirty="0" smtClean="0"/>
              <a:t>: wave with fewer than possible blocks</a:t>
            </a:r>
          </a:p>
          <a:p>
            <a:pPr lvl="2"/>
            <a:r>
              <a:rPr lang="en-US" dirty="0" smtClean="0"/>
              <a:t>Last wave by definition</a:t>
            </a:r>
          </a:p>
          <a:p>
            <a:pPr lvl="2"/>
            <a:r>
              <a:rPr lang="en-US" dirty="0" smtClean="0"/>
              <a:t>Happens if the grid size is not divisible by wave size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66</a:t>
            </a:fld>
            <a:endParaRPr lang="en-US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 Effect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440181"/>
            <a:ext cx="6934200" cy="400811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Tail underutilizes GPU</a:t>
            </a:r>
          </a:p>
          <a:p>
            <a:pPr lvl="1"/>
            <a:r>
              <a:rPr lang="en-US" dirty="0" smtClean="0"/>
              <a:t>Impacts performance if tail is a significant portion of time </a:t>
            </a:r>
          </a:p>
          <a:p>
            <a:r>
              <a:rPr lang="en-US" dirty="0" smtClean="0"/>
              <a:t>Example:</a:t>
            </a:r>
          </a:p>
          <a:p>
            <a:pPr lvl="1"/>
            <a:r>
              <a:rPr lang="en-US" dirty="0" smtClean="0"/>
              <a:t>GPU with 8 SMs</a:t>
            </a:r>
          </a:p>
          <a:p>
            <a:pPr lvl="1"/>
            <a:r>
              <a:rPr lang="en-US" dirty="0" smtClean="0"/>
              <a:t>Code that can run 1 </a:t>
            </a:r>
            <a:r>
              <a:rPr lang="en-US" dirty="0" err="1" smtClean="0"/>
              <a:t>threadblock</a:t>
            </a:r>
            <a:r>
              <a:rPr lang="en-US" dirty="0" smtClean="0"/>
              <a:t> per SM at a time</a:t>
            </a:r>
          </a:p>
          <a:p>
            <a:pPr lvl="2"/>
            <a:r>
              <a:rPr lang="en-US" dirty="0" smtClean="0"/>
              <a:t>Wave size = 8 blocks</a:t>
            </a:r>
          </a:p>
          <a:p>
            <a:pPr lvl="1"/>
            <a:r>
              <a:rPr lang="en-US" dirty="0" smtClean="0"/>
              <a:t>Grid launch: 12 </a:t>
            </a:r>
            <a:r>
              <a:rPr lang="en-US" dirty="0" err="1" smtClean="0"/>
              <a:t>threadblocks</a:t>
            </a:r>
            <a:endParaRPr lang="en-US" dirty="0" smtClean="0"/>
          </a:p>
          <a:p>
            <a:r>
              <a:rPr lang="en-US" dirty="0" smtClean="0"/>
              <a:t>2 waves:</a:t>
            </a:r>
          </a:p>
          <a:p>
            <a:pPr lvl="1"/>
            <a:r>
              <a:rPr lang="en-US" dirty="0" smtClean="0"/>
              <a:t>1 full</a:t>
            </a:r>
          </a:p>
          <a:p>
            <a:pPr lvl="1"/>
            <a:r>
              <a:rPr lang="en-US" dirty="0" smtClean="0"/>
              <a:t>Tail with 4 </a:t>
            </a:r>
            <a:r>
              <a:rPr lang="en-US" dirty="0" err="1" smtClean="0"/>
              <a:t>threadblocks</a:t>
            </a:r>
            <a:endParaRPr lang="en-US" dirty="0" smtClean="0"/>
          </a:p>
          <a:p>
            <a:pPr lvl="2"/>
            <a:r>
              <a:rPr lang="en-US" dirty="0" smtClean="0"/>
              <a:t>Tail utilizes 50% of GPU, compared to full-wave</a:t>
            </a:r>
          </a:p>
          <a:p>
            <a:pPr lvl="2"/>
            <a:r>
              <a:rPr lang="en-US" dirty="0" smtClean="0"/>
              <a:t>Overall GPU utilization: 75% of possible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67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6626534" y="3238500"/>
            <a:ext cx="4041466" cy="2133600"/>
            <a:chOff x="5940734" y="3848100"/>
            <a:chExt cx="4041466" cy="2133600"/>
          </a:xfrm>
        </p:grpSpPr>
        <p:grpSp>
          <p:nvGrpSpPr>
            <p:cNvPr id="7" name="Group 508"/>
            <p:cNvGrpSpPr/>
            <p:nvPr/>
          </p:nvGrpSpPr>
          <p:grpSpPr>
            <a:xfrm>
              <a:off x="6401902" y="4229100"/>
              <a:ext cx="1606457" cy="1205960"/>
              <a:chOff x="1100346" y="1769153"/>
              <a:chExt cx="914400" cy="1205960"/>
            </a:xfrm>
          </p:grpSpPr>
          <p:sp>
            <p:nvSpPr>
              <p:cNvPr id="22" name="Rounded Rectangle 14"/>
              <p:cNvSpPr/>
              <p:nvPr/>
            </p:nvSpPr>
            <p:spPr>
              <a:xfrm>
                <a:off x="1100346" y="1769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3" name="Rounded Rectangle 15"/>
              <p:cNvSpPr/>
              <p:nvPr/>
            </p:nvSpPr>
            <p:spPr>
              <a:xfrm>
                <a:off x="1100346" y="1921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4" name="Rounded Rectangle 23"/>
              <p:cNvSpPr/>
              <p:nvPr/>
            </p:nvSpPr>
            <p:spPr>
              <a:xfrm>
                <a:off x="1100346" y="2073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5" name="Rounded Rectangle 24"/>
              <p:cNvSpPr/>
              <p:nvPr/>
            </p:nvSpPr>
            <p:spPr>
              <a:xfrm>
                <a:off x="1100346" y="22263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6" name="Rounded Rectangle 25"/>
              <p:cNvSpPr/>
              <p:nvPr/>
            </p:nvSpPr>
            <p:spPr>
              <a:xfrm>
                <a:off x="1100346" y="23787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7" name="Rounded Rectangle 26"/>
              <p:cNvSpPr/>
              <p:nvPr/>
            </p:nvSpPr>
            <p:spPr>
              <a:xfrm>
                <a:off x="1100346" y="2531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8" name="Rounded Rectangle 27"/>
              <p:cNvSpPr/>
              <p:nvPr/>
            </p:nvSpPr>
            <p:spPr>
              <a:xfrm>
                <a:off x="1100346" y="2683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9" name="Rounded Rectangle 28"/>
              <p:cNvSpPr/>
              <p:nvPr/>
            </p:nvSpPr>
            <p:spPr>
              <a:xfrm>
                <a:off x="1100346" y="2835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</p:grpSp>
        <p:sp>
          <p:nvSpPr>
            <p:cNvPr id="8" name="Rounded Rectangle 7"/>
            <p:cNvSpPr/>
            <p:nvPr/>
          </p:nvSpPr>
          <p:spPr>
            <a:xfrm>
              <a:off x="8027872" y="4838700"/>
              <a:ext cx="1606457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8027872" y="4991100"/>
              <a:ext cx="1606457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8027872" y="5143500"/>
              <a:ext cx="1606457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8027872" y="5295900"/>
              <a:ext cx="1606457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6324600" y="4152900"/>
              <a:ext cx="0" cy="1314450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13" name="TextBox 12"/>
            <p:cNvSpPr txBox="1"/>
            <p:nvPr/>
          </p:nvSpPr>
          <p:spPr>
            <a:xfrm>
              <a:off x="5940734" y="4648200"/>
              <a:ext cx="42992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Trebuchet MS" pitchFamily="34" charset="0"/>
                </a:rPr>
                <a:t>SM</a:t>
              </a:r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>
              <a:off x="6381750" y="4152900"/>
              <a:ext cx="3600450" cy="0"/>
            </a:xfrm>
            <a:prstGeom prst="straightConnector1">
              <a:avLst/>
            </a:prstGeom>
            <a:noFill/>
            <a:ln w="19050" cap="flat" cmpd="sng" algn="ctr">
              <a:solidFill>
                <a:sysClr val="windowText" lastClr="000000"/>
              </a:solidFill>
              <a:prstDash val="solid"/>
              <a:tailEnd type="triangle"/>
            </a:ln>
            <a:effectLst/>
          </p:spPr>
        </p:cxnSp>
        <p:sp>
          <p:nvSpPr>
            <p:cNvPr id="15" name="TextBox 14"/>
            <p:cNvSpPr txBox="1"/>
            <p:nvPr/>
          </p:nvSpPr>
          <p:spPr>
            <a:xfrm>
              <a:off x="7696200" y="3848100"/>
              <a:ext cx="60785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dirty="0" smtClean="0">
                  <a:latin typeface="Trebuchet MS" pitchFamily="34" charset="0"/>
                </a:rPr>
                <a:t>time</a:t>
              </a:r>
            </a:p>
          </p:txBody>
        </p:sp>
        <p:grpSp>
          <p:nvGrpSpPr>
            <p:cNvPr id="16" name="Group 22"/>
            <p:cNvGrpSpPr/>
            <p:nvPr/>
          </p:nvGrpSpPr>
          <p:grpSpPr>
            <a:xfrm>
              <a:off x="6400800" y="5524500"/>
              <a:ext cx="1583423" cy="442001"/>
              <a:chOff x="1870744" y="3036815"/>
              <a:chExt cx="1820411" cy="442001"/>
            </a:xfrm>
          </p:grpSpPr>
          <p:sp>
            <p:nvSpPr>
              <p:cNvPr id="20" name="Left Brace 19"/>
              <p:cNvSpPr/>
              <p:nvPr/>
            </p:nvSpPr>
            <p:spPr>
              <a:xfrm rot="16200000">
                <a:off x="2684477" y="2223082"/>
                <a:ext cx="192946" cy="1820411"/>
              </a:xfrm>
              <a:prstGeom prst="leftBrace">
                <a:avLst>
                  <a:gd name="adj1" fmla="val 51190"/>
                  <a:gd name="adj2" fmla="val 50000"/>
                </a:avLst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2419961" y="3171039"/>
                <a:ext cx="747320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 pitchFamily="34" charset="0"/>
                  </a:rPr>
                  <a:t>wave 0</a:t>
                </a:r>
              </a:p>
            </p:txBody>
          </p:sp>
        </p:grpSp>
        <p:grpSp>
          <p:nvGrpSpPr>
            <p:cNvPr id="17" name="Group 25"/>
            <p:cNvGrpSpPr/>
            <p:nvPr/>
          </p:nvGrpSpPr>
          <p:grpSpPr>
            <a:xfrm>
              <a:off x="8077200" y="5555079"/>
              <a:ext cx="1524000" cy="426621"/>
              <a:chOff x="3709332" y="3053593"/>
              <a:chExt cx="1810624" cy="426621"/>
            </a:xfrm>
          </p:grpSpPr>
          <p:sp>
            <p:nvSpPr>
              <p:cNvPr id="18" name="Left Brace 17"/>
              <p:cNvSpPr/>
              <p:nvPr/>
            </p:nvSpPr>
            <p:spPr>
              <a:xfrm rot="16200000">
                <a:off x="4525861" y="2237064"/>
                <a:ext cx="177566" cy="1810624"/>
              </a:xfrm>
              <a:prstGeom prst="leftBrace">
                <a:avLst>
                  <a:gd name="adj1" fmla="val 51190"/>
                  <a:gd name="adj2" fmla="val 50000"/>
                </a:avLst>
              </a:prstGeom>
              <a:noFill/>
              <a:ln w="12700" cap="flat" cmpd="sng" algn="ctr">
                <a:solidFill>
                  <a:sysClr val="windowText" lastClr="000000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4136321" y="3172437"/>
                <a:ext cx="1202573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400" b="0" i="0" u="none" strike="noStrike" kern="0" cap="none" spc="0" normalizeH="0" baseline="0" noProof="0" dirty="0" smtClean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rebuchet MS" pitchFamily="34" charset="0"/>
                  </a:rPr>
                  <a:t>wave 1 (tail)</a:t>
                </a:r>
              </a:p>
            </p:txBody>
          </p:sp>
        </p:grpSp>
      </p:grp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Tail Effect: Few </a:t>
            </a:r>
            <a:r>
              <a:rPr lang="en-US" dirty="0" err="1" smtClean="0"/>
              <a:t>vs</a:t>
            </a:r>
            <a:r>
              <a:rPr lang="en-US" dirty="0" smtClean="0"/>
              <a:t> Many Waves of Blocks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68</a:t>
            </a:fld>
            <a:endParaRPr lang="en-US"/>
          </a:p>
        </p:txBody>
      </p:sp>
      <p:grpSp>
        <p:nvGrpSpPr>
          <p:cNvPr id="5" name="Group 268"/>
          <p:cNvGrpSpPr/>
          <p:nvPr/>
        </p:nvGrpSpPr>
        <p:grpSpPr>
          <a:xfrm>
            <a:off x="1405146" y="4055153"/>
            <a:ext cx="8087138" cy="1205960"/>
            <a:chOff x="1033671" y="4055153"/>
            <a:chExt cx="8087138" cy="1205960"/>
          </a:xfrm>
        </p:grpSpPr>
        <p:sp>
          <p:nvSpPr>
            <p:cNvPr id="6" name="Rounded Rectangle 5"/>
            <p:cNvSpPr/>
            <p:nvPr/>
          </p:nvSpPr>
          <p:spPr>
            <a:xfrm>
              <a:off x="3467187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3872773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683945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5495117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4278359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5089531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033671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1439257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1844843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2250429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656015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061601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5900703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306289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6711875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7117461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7523047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8334219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7928633" y="4055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3467187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3872773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4683945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5495117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4278359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5089531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1033671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1439257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1844843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2250429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2656015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6" name="Rounded Rectangle 35"/>
            <p:cNvSpPr/>
            <p:nvPr/>
          </p:nvSpPr>
          <p:spPr>
            <a:xfrm>
              <a:off x="3061601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7" name="Rounded Rectangle 36"/>
            <p:cNvSpPr/>
            <p:nvPr/>
          </p:nvSpPr>
          <p:spPr>
            <a:xfrm>
              <a:off x="5900703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8" name="Rounded Rectangle 37"/>
            <p:cNvSpPr/>
            <p:nvPr/>
          </p:nvSpPr>
          <p:spPr>
            <a:xfrm>
              <a:off x="6306289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39" name="Rounded Rectangle 38"/>
            <p:cNvSpPr/>
            <p:nvPr/>
          </p:nvSpPr>
          <p:spPr>
            <a:xfrm>
              <a:off x="6711875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0" name="Rounded Rectangle 39"/>
            <p:cNvSpPr/>
            <p:nvPr/>
          </p:nvSpPr>
          <p:spPr>
            <a:xfrm>
              <a:off x="7117461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1" name="Rounded Rectangle 40"/>
            <p:cNvSpPr/>
            <p:nvPr/>
          </p:nvSpPr>
          <p:spPr>
            <a:xfrm>
              <a:off x="7523047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2" name="Rounded Rectangle 41"/>
            <p:cNvSpPr/>
            <p:nvPr/>
          </p:nvSpPr>
          <p:spPr>
            <a:xfrm>
              <a:off x="8334219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7928633" y="4207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3467187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3872773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4683945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7" name="Rounded Rectangle 46"/>
            <p:cNvSpPr/>
            <p:nvPr/>
          </p:nvSpPr>
          <p:spPr>
            <a:xfrm>
              <a:off x="5495117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8" name="Rounded Rectangle 47"/>
            <p:cNvSpPr/>
            <p:nvPr/>
          </p:nvSpPr>
          <p:spPr>
            <a:xfrm>
              <a:off x="4278359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49" name="Rounded Rectangle 48"/>
            <p:cNvSpPr/>
            <p:nvPr/>
          </p:nvSpPr>
          <p:spPr>
            <a:xfrm>
              <a:off x="5089531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0" name="Rounded Rectangle 49"/>
            <p:cNvSpPr/>
            <p:nvPr/>
          </p:nvSpPr>
          <p:spPr>
            <a:xfrm>
              <a:off x="1033671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1439257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1844843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2250429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2656015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5" name="Rounded Rectangle 54"/>
            <p:cNvSpPr/>
            <p:nvPr/>
          </p:nvSpPr>
          <p:spPr>
            <a:xfrm>
              <a:off x="3061601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6" name="Rounded Rectangle 55"/>
            <p:cNvSpPr/>
            <p:nvPr/>
          </p:nvSpPr>
          <p:spPr>
            <a:xfrm>
              <a:off x="5900703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7" name="Rounded Rectangle 56"/>
            <p:cNvSpPr/>
            <p:nvPr/>
          </p:nvSpPr>
          <p:spPr>
            <a:xfrm>
              <a:off x="6306289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8" name="Rounded Rectangle 57"/>
            <p:cNvSpPr/>
            <p:nvPr/>
          </p:nvSpPr>
          <p:spPr>
            <a:xfrm>
              <a:off x="6711875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59" name="Rounded Rectangle 58"/>
            <p:cNvSpPr/>
            <p:nvPr/>
          </p:nvSpPr>
          <p:spPr>
            <a:xfrm>
              <a:off x="7117461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0" name="Rounded Rectangle 59"/>
            <p:cNvSpPr/>
            <p:nvPr/>
          </p:nvSpPr>
          <p:spPr>
            <a:xfrm>
              <a:off x="7523047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1" name="Rounded Rectangle 60"/>
            <p:cNvSpPr/>
            <p:nvPr/>
          </p:nvSpPr>
          <p:spPr>
            <a:xfrm>
              <a:off x="8334219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2" name="Rounded Rectangle 61"/>
            <p:cNvSpPr/>
            <p:nvPr/>
          </p:nvSpPr>
          <p:spPr>
            <a:xfrm>
              <a:off x="7928633" y="4359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3" name="Rounded Rectangle 62"/>
            <p:cNvSpPr/>
            <p:nvPr/>
          </p:nvSpPr>
          <p:spPr>
            <a:xfrm>
              <a:off x="3467187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4" name="Rounded Rectangle 63"/>
            <p:cNvSpPr/>
            <p:nvPr/>
          </p:nvSpPr>
          <p:spPr>
            <a:xfrm>
              <a:off x="3872773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5" name="Rounded Rectangle 64"/>
            <p:cNvSpPr/>
            <p:nvPr/>
          </p:nvSpPr>
          <p:spPr>
            <a:xfrm>
              <a:off x="4683945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6" name="Rounded Rectangle 65"/>
            <p:cNvSpPr/>
            <p:nvPr/>
          </p:nvSpPr>
          <p:spPr>
            <a:xfrm>
              <a:off x="5495117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7" name="Rounded Rectangle 66"/>
            <p:cNvSpPr/>
            <p:nvPr/>
          </p:nvSpPr>
          <p:spPr>
            <a:xfrm>
              <a:off x="4278359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8" name="Rounded Rectangle 67"/>
            <p:cNvSpPr/>
            <p:nvPr/>
          </p:nvSpPr>
          <p:spPr>
            <a:xfrm>
              <a:off x="5089531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69" name="Rounded Rectangle 68"/>
            <p:cNvSpPr/>
            <p:nvPr/>
          </p:nvSpPr>
          <p:spPr>
            <a:xfrm>
              <a:off x="1033671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0" name="Rounded Rectangle 69"/>
            <p:cNvSpPr/>
            <p:nvPr/>
          </p:nvSpPr>
          <p:spPr>
            <a:xfrm>
              <a:off x="1439257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1" name="Rounded Rectangle 70"/>
            <p:cNvSpPr/>
            <p:nvPr/>
          </p:nvSpPr>
          <p:spPr>
            <a:xfrm>
              <a:off x="1844843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2" name="Rounded Rectangle 71"/>
            <p:cNvSpPr/>
            <p:nvPr/>
          </p:nvSpPr>
          <p:spPr>
            <a:xfrm>
              <a:off x="2250429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3" name="Rounded Rectangle 72"/>
            <p:cNvSpPr/>
            <p:nvPr/>
          </p:nvSpPr>
          <p:spPr>
            <a:xfrm>
              <a:off x="2656015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4" name="Rounded Rectangle 73"/>
            <p:cNvSpPr/>
            <p:nvPr/>
          </p:nvSpPr>
          <p:spPr>
            <a:xfrm>
              <a:off x="3061601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5" name="Rounded Rectangle 74"/>
            <p:cNvSpPr/>
            <p:nvPr/>
          </p:nvSpPr>
          <p:spPr>
            <a:xfrm>
              <a:off x="5900703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6" name="Rounded Rectangle 75"/>
            <p:cNvSpPr/>
            <p:nvPr/>
          </p:nvSpPr>
          <p:spPr>
            <a:xfrm>
              <a:off x="6306289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7" name="Rounded Rectangle 76"/>
            <p:cNvSpPr/>
            <p:nvPr/>
          </p:nvSpPr>
          <p:spPr>
            <a:xfrm>
              <a:off x="6711875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8" name="Rounded Rectangle 77"/>
            <p:cNvSpPr/>
            <p:nvPr/>
          </p:nvSpPr>
          <p:spPr>
            <a:xfrm>
              <a:off x="7117461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79" name="Rounded Rectangle 78"/>
            <p:cNvSpPr/>
            <p:nvPr/>
          </p:nvSpPr>
          <p:spPr>
            <a:xfrm>
              <a:off x="7523047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0" name="Rounded Rectangle 79"/>
            <p:cNvSpPr/>
            <p:nvPr/>
          </p:nvSpPr>
          <p:spPr>
            <a:xfrm>
              <a:off x="8334219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1" name="Rounded Rectangle 80"/>
            <p:cNvSpPr/>
            <p:nvPr/>
          </p:nvSpPr>
          <p:spPr>
            <a:xfrm>
              <a:off x="7928633" y="45123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2" name="Rounded Rectangle 81"/>
            <p:cNvSpPr/>
            <p:nvPr/>
          </p:nvSpPr>
          <p:spPr>
            <a:xfrm>
              <a:off x="3467187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3" name="Rounded Rectangle 82"/>
            <p:cNvSpPr/>
            <p:nvPr/>
          </p:nvSpPr>
          <p:spPr>
            <a:xfrm>
              <a:off x="3872773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4" name="Rounded Rectangle 83"/>
            <p:cNvSpPr/>
            <p:nvPr/>
          </p:nvSpPr>
          <p:spPr>
            <a:xfrm>
              <a:off x="4683945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5" name="Rounded Rectangle 84"/>
            <p:cNvSpPr/>
            <p:nvPr/>
          </p:nvSpPr>
          <p:spPr>
            <a:xfrm>
              <a:off x="5495117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6" name="Rounded Rectangle 85"/>
            <p:cNvSpPr/>
            <p:nvPr/>
          </p:nvSpPr>
          <p:spPr>
            <a:xfrm>
              <a:off x="4278359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7" name="Rounded Rectangle 86"/>
            <p:cNvSpPr/>
            <p:nvPr/>
          </p:nvSpPr>
          <p:spPr>
            <a:xfrm>
              <a:off x="5089531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1033671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1439257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1844843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1" name="Rounded Rectangle 90"/>
            <p:cNvSpPr/>
            <p:nvPr/>
          </p:nvSpPr>
          <p:spPr>
            <a:xfrm>
              <a:off x="2250429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2656015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3061601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5900703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6306289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6" name="Rounded Rectangle 95"/>
            <p:cNvSpPr/>
            <p:nvPr/>
          </p:nvSpPr>
          <p:spPr>
            <a:xfrm>
              <a:off x="6711875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7" name="Rounded Rectangle 96"/>
            <p:cNvSpPr/>
            <p:nvPr/>
          </p:nvSpPr>
          <p:spPr>
            <a:xfrm>
              <a:off x="7117461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7523047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8334219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7928633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8739809" y="46647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3467187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3872773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4" name="Rounded Rectangle 103"/>
            <p:cNvSpPr/>
            <p:nvPr/>
          </p:nvSpPr>
          <p:spPr>
            <a:xfrm>
              <a:off x="4683945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5495117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4278359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5089531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1033671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1439257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0" name="Rounded Rectangle 109"/>
            <p:cNvSpPr/>
            <p:nvPr/>
          </p:nvSpPr>
          <p:spPr>
            <a:xfrm>
              <a:off x="1844843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1" name="Rounded Rectangle 110"/>
            <p:cNvSpPr/>
            <p:nvPr/>
          </p:nvSpPr>
          <p:spPr>
            <a:xfrm>
              <a:off x="2250429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2" name="Rounded Rectangle 111"/>
            <p:cNvSpPr/>
            <p:nvPr/>
          </p:nvSpPr>
          <p:spPr>
            <a:xfrm>
              <a:off x="2656015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3" name="Rounded Rectangle 112"/>
            <p:cNvSpPr/>
            <p:nvPr/>
          </p:nvSpPr>
          <p:spPr>
            <a:xfrm>
              <a:off x="3061601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4" name="Rounded Rectangle 113"/>
            <p:cNvSpPr/>
            <p:nvPr/>
          </p:nvSpPr>
          <p:spPr>
            <a:xfrm>
              <a:off x="5900703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5" name="Rounded Rectangle 114"/>
            <p:cNvSpPr/>
            <p:nvPr/>
          </p:nvSpPr>
          <p:spPr>
            <a:xfrm>
              <a:off x="6306289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6" name="Rounded Rectangle 115"/>
            <p:cNvSpPr/>
            <p:nvPr/>
          </p:nvSpPr>
          <p:spPr>
            <a:xfrm>
              <a:off x="6711875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7" name="Rounded Rectangle 116"/>
            <p:cNvSpPr/>
            <p:nvPr/>
          </p:nvSpPr>
          <p:spPr>
            <a:xfrm>
              <a:off x="7117461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8" name="Rounded Rectangle 117"/>
            <p:cNvSpPr/>
            <p:nvPr/>
          </p:nvSpPr>
          <p:spPr>
            <a:xfrm>
              <a:off x="7523047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19" name="Rounded Rectangle 118"/>
            <p:cNvSpPr/>
            <p:nvPr/>
          </p:nvSpPr>
          <p:spPr>
            <a:xfrm>
              <a:off x="8334219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0" name="Rounded Rectangle 119"/>
            <p:cNvSpPr/>
            <p:nvPr/>
          </p:nvSpPr>
          <p:spPr>
            <a:xfrm>
              <a:off x="7928633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1" name="Rounded Rectangle 120"/>
            <p:cNvSpPr/>
            <p:nvPr/>
          </p:nvSpPr>
          <p:spPr>
            <a:xfrm>
              <a:off x="8739809" y="48171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2" name="Rounded Rectangle 121"/>
            <p:cNvSpPr/>
            <p:nvPr/>
          </p:nvSpPr>
          <p:spPr>
            <a:xfrm>
              <a:off x="3467187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3" name="Rounded Rectangle 122"/>
            <p:cNvSpPr/>
            <p:nvPr/>
          </p:nvSpPr>
          <p:spPr>
            <a:xfrm>
              <a:off x="3872773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4" name="Rounded Rectangle 123"/>
            <p:cNvSpPr/>
            <p:nvPr/>
          </p:nvSpPr>
          <p:spPr>
            <a:xfrm>
              <a:off x="4683945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5" name="Rounded Rectangle 124"/>
            <p:cNvSpPr/>
            <p:nvPr/>
          </p:nvSpPr>
          <p:spPr>
            <a:xfrm>
              <a:off x="5495117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6" name="Rounded Rectangle 125"/>
            <p:cNvSpPr/>
            <p:nvPr/>
          </p:nvSpPr>
          <p:spPr>
            <a:xfrm>
              <a:off x="4278359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7" name="Rounded Rectangle 126"/>
            <p:cNvSpPr/>
            <p:nvPr/>
          </p:nvSpPr>
          <p:spPr>
            <a:xfrm>
              <a:off x="5089531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8" name="Rounded Rectangle 127"/>
            <p:cNvSpPr/>
            <p:nvPr/>
          </p:nvSpPr>
          <p:spPr>
            <a:xfrm>
              <a:off x="1033671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29" name="Rounded Rectangle 128"/>
            <p:cNvSpPr/>
            <p:nvPr/>
          </p:nvSpPr>
          <p:spPr>
            <a:xfrm>
              <a:off x="1439257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0" name="Rounded Rectangle 129"/>
            <p:cNvSpPr/>
            <p:nvPr/>
          </p:nvSpPr>
          <p:spPr>
            <a:xfrm>
              <a:off x="1844843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1" name="Rounded Rectangle 130"/>
            <p:cNvSpPr/>
            <p:nvPr/>
          </p:nvSpPr>
          <p:spPr>
            <a:xfrm>
              <a:off x="2250429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2" name="Rounded Rectangle 131"/>
            <p:cNvSpPr/>
            <p:nvPr/>
          </p:nvSpPr>
          <p:spPr>
            <a:xfrm>
              <a:off x="2656015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3" name="Rounded Rectangle 132"/>
            <p:cNvSpPr/>
            <p:nvPr/>
          </p:nvSpPr>
          <p:spPr>
            <a:xfrm>
              <a:off x="3061601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4" name="Rounded Rectangle 133"/>
            <p:cNvSpPr/>
            <p:nvPr/>
          </p:nvSpPr>
          <p:spPr>
            <a:xfrm>
              <a:off x="5900703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5" name="Rounded Rectangle 134"/>
            <p:cNvSpPr/>
            <p:nvPr/>
          </p:nvSpPr>
          <p:spPr>
            <a:xfrm>
              <a:off x="6306289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6" name="Rounded Rectangle 135"/>
            <p:cNvSpPr/>
            <p:nvPr/>
          </p:nvSpPr>
          <p:spPr>
            <a:xfrm>
              <a:off x="6711875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7" name="Rounded Rectangle 136"/>
            <p:cNvSpPr/>
            <p:nvPr/>
          </p:nvSpPr>
          <p:spPr>
            <a:xfrm>
              <a:off x="7117461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8" name="Rounded Rectangle 137"/>
            <p:cNvSpPr/>
            <p:nvPr/>
          </p:nvSpPr>
          <p:spPr>
            <a:xfrm>
              <a:off x="7523047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39" name="Rounded Rectangle 138"/>
            <p:cNvSpPr/>
            <p:nvPr/>
          </p:nvSpPr>
          <p:spPr>
            <a:xfrm>
              <a:off x="8334219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0" name="Rounded Rectangle 139"/>
            <p:cNvSpPr/>
            <p:nvPr/>
          </p:nvSpPr>
          <p:spPr>
            <a:xfrm>
              <a:off x="7928633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1" name="Rounded Rectangle 140"/>
            <p:cNvSpPr/>
            <p:nvPr/>
          </p:nvSpPr>
          <p:spPr>
            <a:xfrm>
              <a:off x="8739809" y="49695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2" name="Rounded Rectangle 141"/>
            <p:cNvSpPr/>
            <p:nvPr/>
          </p:nvSpPr>
          <p:spPr>
            <a:xfrm>
              <a:off x="3467187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3" name="Rounded Rectangle 142"/>
            <p:cNvSpPr/>
            <p:nvPr/>
          </p:nvSpPr>
          <p:spPr>
            <a:xfrm>
              <a:off x="3872773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4" name="Rounded Rectangle 143"/>
            <p:cNvSpPr/>
            <p:nvPr/>
          </p:nvSpPr>
          <p:spPr>
            <a:xfrm>
              <a:off x="4683945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5" name="Rounded Rectangle 144"/>
            <p:cNvSpPr/>
            <p:nvPr/>
          </p:nvSpPr>
          <p:spPr>
            <a:xfrm>
              <a:off x="5495117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6" name="Rounded Rectangle 145"/>
            <p:cNvSpPr/>
            <p:nvPr/>
          </p:nvSpPr>
          <p:spPr>
            <a:xfrm>
              <a:off x="4278359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7" name="Rounded Rectangle 146"/>
            <p:cNvSpPr/>
            <p:nvPr/>
          </p:nvSpPr>
          <p:spPr>
            <a:xfrm>
              <a:off x="5089531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8" name="Rounded Rectangle 147"/>
            <p:cNvSpPr/>
            <p:nvPr/>
          </p:nvSpPr>
          <p:spPr>
            <a:xfrm>
              <a:off x="1033671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49" name="Rounded Rectangle 148"/>
            <p:cNvSpPr/>
            <p:nvPr/>
          </p:nvSpPr>
          <p:spPr>
            <a:xfrm>
              <a:off x="1439257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0" name="Rounded Rectangle 149"/>
            <p:cNvSpPr/>
            <p:nvPr/>
          </p:nvSpPr>
          <p:spPr>
            <a:xfrm>
              <a:off x="1844843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1" name="Rounded Rectangle 150"/>
            <p:cNvSpPr/>
            <p:nvPr/>
          </p:nvSpPr>
          <p:spPr>
            <a:xfrm>
              <a:off x="2250429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2" name="Rounded Rectangle 151"/>
            <p:cNvSpPr/>
            <p:nvPr/>
          </p:nvSpPr>
          <p:spPr>
            <a:xfrm>
              <a:off x="2656015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3" name="Rounded Rectangle 152"/>
            <p:cNvSpPr/>
            <p:nvPr/>
          </p:nvSpPr>
          <p:spPr>
            <a:xfrm>
              <a:off x="3061601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4" name="Rounded Rectangle 153"/>
            <p:cNvSpPr/>
            <p:nvPr/>
          </p:nvSpPr>
          <p:spPr>
            <a:xfrm>
              <a:off x="5900703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5" name="Rounded Rectangle 154"/>
            <p:cNvSpPr/>
            <p:nvPr/>
          </p:nvSpPr>
          <p:spPr>
            <a:xfrm>
              <a:off x="6306289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6" name="Rounded Rectangle 155"/>
            <p:cNvSpPr/>
            <p:nvPr/>
          </p:nvSpPr>
          <p:spPr>
            <a:xfrm>
              <a:off x="6711875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7" name="Rounded Rectangle 156"/>
            <p:cNvSpPr/>
            <p:nvPr/>
          </p:nvSpPr>
          <p:spPr>
            <a:xfrm>
              <a:off x="7117461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8" name="Rounded Rectangle 157"/>
            <p:cNvSpPr/>
            <p:nvPr/>
          </p:nvSpPr>
          <p:spPr>
            <a:xfrm>
              <a:off x="7523047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59" name="Rounded Rectangle 158"/>
            <p:cNvSpPr/>
            <p:nvPr/>
          </p:nvSpPr>
          <p:spPr>
            <a:xfrm>
              <a:off x="8334219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0" name="Rounded Rectangle 159"/>
            <p:cNvSpPr/>
            <p:nvPr/>
          </p:nvSpPr>
          <p:spPr>
            <a:xfrm>
              <a:off x="7928633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1" name="Rounded Rectangle 160"/>
            <p:cNvSpPr/>
            <p:nvPr/>
          </p:nvSpPr>
          <p:spPr>
            <a:xfrm>
              <a:off x="8739809" y="5121953"/>
              <a:ext cx="381000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grpSp>
        <p:nvGrpSpPr>
          <p:cNvPr id="162" name="Group 526"/>
          <p:cNvGrpSpPr/>
          <p:nvPr/>
        </p:nvGrpSpPr>
        <p:grpSpPr>
          <a:xfrm>
            <a:off x="1405145" y="1769153"/>
            <a:ext cx="8110329" cy="1205960"/>
            <a:chOff x="1100346" y="1769153"/>
            <a:chExt cx="8005554" cy="1205960"/>
          </a:xfrm>
        </p:grpSpPr>
        <p:grpSp>
          <p:nvGrpSpPr>
            <p:cNvPr id="163" name="Group 426"/>
            <p:cNvGrpSpPr/>
            <p:nvPr/>
          </p:nvGrpSpPr>
          <p:grpSpPr>
            <a:xfrm>
              <a:off x="1100346" y="1769153"/>
              <a:ext cx="1585704" cy="1205960"/>
              <a:chOff x="1100346" y="1769153"/>
              <a:chExt cx="914400" cy="1205960"/>
            </a:xfrm>
          </p:grpSpPr>
          <p:sp>
            <p:nvSpPr>
              <p:cNvPr id="195" name="Rounded Rectangle 194"/>
              <p:cNvSpPr/>
              <p:nvPr/>
            </p:nvSpPr>
            <p:spPr>
              <a:xfrm>
                <a:off x="1100346" y="1769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6" name="Rounded Rectangle 195"/>
              <p:cNvSpPr/>
              <p:nvPr/>
            </p:nvSpPr>
            <p:spPr>
              <a:xfrm>
                <a:off x="1100346" y="1921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7" name="Rounded Rectangle 196"/>
              <p:cNvSpPr/>
              <p:nvPr/>
            </p:nvSpPr>
            <p:spPr>
              <a:xfrm>
                <a:off x="1100346" y="2073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8" name="Rounded Rectangle 197"/>
              <p:cNvSpPr/>
              <p:nvPr/>
            </p:nvSpPr>
            <p:spPr>
              <a:xfrm>
                <a:off x="1100346" y="22263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9" name="Rounded Rectangle 198"/>
              <p:cNvSpPr/>
              <p:nvPr/>
            </p:nvSpPr>
            <p:spPr>
              <a:xfrm>
                <a:off x="1100346" y="23787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00" name="Rounded Rectangle 199"/>
              <p:cNvSpPr/>
              <p:nvPr/>
            </p:nvSpPr>
            <p:spPr>
              <a:xfrm>
                <a:off x="1100346" y="2531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01" name="Rounded Rectangle 200"/>
              <p:cNvSpPr/>
              <p:nvPr/>
            </p:nvSpPr>
            <p:spPr>
              <a:xfrm>
                <a:off x="1100346" y="2683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202" name="Rounded Rectangle 201"/>
              <p:cNvSpPr/>
              <p:nvPr/>
            </p:nvSpPr>
            <p:spPr>
              <a:xfrm>
                <a:off x="1100346" y="2835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</p:grpSp>
        <p:grpSp>
          <p:nvGrpSpPr>
            <p:cNvPr id="164" name="Group 490"/>
            <p:cNvGrpSpPr/>
            <p:nvPr/>
          </p:nvGrpSpPr>
          <p:grpSpPr>
            <a:xfrm>
              <a:off x="2705308" y="1769153"/>
              <a:ext cx="1585704" cy="1205960"/>
              <a:chOff x="1100346" y="1769153"/>
              <a:chExt cx="914400" cy="1205960"/>
            </a:xfrm>
          </p:grpSpPr>
          <p:sp>
            <p:nvSpPr>
              <p:cNvPr id="187" name="Rounded Rectangle 186"/>
              <p:cNvSpPr/>
              <p:nvPr/>
            </p:nvSpPr>
            <p:spPr>
              <a:xfrm>
                <a:off x="1100346" y="1769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8" name="Rounded Rectangle 187"/>
              <p:cNvSpPr/>
              <p:nvPr/>
            </p:nvSpPr>
            <p:spPr>
              <a:xfrm>
                <a:off x="1100346" y="1921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9" name="Rounded Rectangle 188"/>
              <p:cNvSpPr/>
              <p:nvPr/>
            </p:nvSpPr>
            <p:spPr>
              <a:xfrm>
                <a:off x="1100346" y="2073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0" name="Rounded Rectangle 189"/>
              <p:cNvSpPr/>
              <p:nvPr/>
            </p:nvSpPr>
            <p:spPr>
              <a:xfrm>
                <a:off x="1100346" y="22263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1" name="Rounded Rectangle 190"/>
              <p:cNvSpPr/>
              <p:nvPr/>
            </p:nvSpPr>
            <p:spPr>
              <a:xfrm>
                <a:off x="1100346" y="23787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2" name="Rounded Rectangle 191"/>
              <p:cNvSpPr/>
              <p:nvPr/>
            </p:nvSpPr>
            <p:spPr>
              <a:xfrm>
                <a:off x="1100346" y="2531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3" name="Rounded Rectangle 192"/>
              <p:cNvSpPr/>
              <p:nvPr/>
            </p:nvSpPr>
            <p:spPr>
              <a:xfrm>
                <a:off x="1100346" y="2683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94" name="Rounded Rectangle 193"/>
              <p:cNvSpPr/>
              <p:nvPr/>
            </p:nvSpPr>
            <p:spPr>
              <a:xfrm>
                <a:off x="1100346" y="2835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</p:grpSp>
        <p:grpSp>
          <p:nvGrpSpPr>
            <p:cNvPr id="165" name="Group 499"/>
            <p:cNvGrpSpPr/>
            <p:nvPr/>
          </p:nvGrpSpPr>
          <p:grpSpPr>
            <a:xfrm>
              <a:off x="4310270" y="1769153"/>
              <a:ext cx="1585704" cy="1205960"/>
              <a:chOff x="1100346" y="1769153"/>
              <a:chExt cx="914400" cy="1205960"/>
            </a:xfrm>
          </p:grpSpPr>
          <p:sp>
            <p:nvSpPr>
              <p:cNvPr id="179" name="Rounded Rectangle 178"/>
              <p:cNvSpPr/>
              <p:nvPr/>
            </p:nvSpPr>
            <p:spPr>
              <a:xfrm>
                <a:off x="1100346" y="1769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0" name="Rounded Rectangle 179"/>
              <p:cNvSpPr/>
              <p:nvPr/>
            </p:nvSpPr>
            <p:spPr>
              <a:xfrm>
                <a:off x="1100346" y="1921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1" name="Rounded Rectangle 180"/>
              <p:cNvSpPr/>
              <p:nvPr/>
            </p:nvSpPr>
            <p:spPr>
              <a:xfrm>
                <a:off x="1100346" y="2073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2" name="Rounded Rectangle 181"/>
              <p:cNvSpPr/>
              <p:nvPr/>
            </p:nvSpPr>
            <p:spPr>
              <a:xfrm>
                <a:off x="1100346" y="22263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3" name="Rounded Rectangle 182"/>
              <p:cNvSpPr/>
              <p:nvPr/>
            </p:nvSpPr>
            <p:spPr>
              <a:xfrm>
                <a:off x="1100346" y="23787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4" name="Rounded Rectangle 183"/>
              <p:cNvSpPr/>
              <p:nvPr/>
            </p:nvSpPr>
            <p:spPr>
              <a:xfrm>
                <a:off x="1100346" y="2531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5" name="Rounded Rectangle 184"/>
              <p:cNvSpPr/>
              <p:nvPr/>
            </p:nvSpPr>
            <p:spPr>
              <a:xfrm>
                <a:off x="1100346" y="2683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86" name="Rounded Rectangle 185"/>
              <p:cNvSpPr/>
              <p:nvPr/>
            </p:nvSpPr>
            <p:spPr>
              <a:xfrm>
                <a:off x="1100346" y="2835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</p:grpSp>
        <p:grpSp>
          <p:nvGrpSpPr>
            <p:cNvPr id="166" name="Group 508"/>
            <p:cNvGrpSpPr/>
            <p:nvPr/>
          </p:nvGrpSpPr>
          <p:grpSpPr>
            <a:xfrm>
              <a:off x="5915232" y="1769153"/>
              <a:ext cx="1585704" cy="1205960"/>
              <a:chOff x="1100346" y="1769153"/>
              <a:chExt cx="914400" cy="1205960"/>
            </a:xfrm>
          </p:grpSpPr>
          <p:sp>
            <p:nvSpPr>
              <p:cNvPr id="171" name="Rounded Rectangle 170"/>
              <p:cNvSpPr/>
              <p:nvPr/>
            </p:nvSpPr>
            <p:spPr>
              <a:xfrm>
                <a:off x="1100346" y="1769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2" name="Rounded Rectangle 171"/>
              <p:cNvSpPr/>
              <p:nvPr/>
            </p:nvSpPr>
            <p:spPr>
              <a:xfrm>
                <a:off x="1100346" y="1921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3" name="Rounded Rectangle 172"/>
              <p:cNvSpPr/>
              <p:nvPr/>
            </p:nvSpPr>
            <p:spPr>
              <a:xfrm>
                <a:off x="1100346" y="2073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4" name="Rounded Rectangle 173"/>
              <p:cNvSpPr/>
              <p:nvPr/>
            </p:nvSpPr>
            <p:spPr>
              <a:xfrm>
                <a:off x="1100346" y="22263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5" name="Rounded Rectangle 174"/>
              <p:cNvSpPr/>
              <p:nvPr/>
            </p:nvSpPr>
            <p:spPr>
              <a:xfrm>
                <a:off x="1100346" y="23787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6" name="Rounded Rectangle 175"/>
              <p:cNvSpPr/>
              <p:nvPr/>
            </p:nvSpPr>
            <p:spPr>
              <a:xfrm>
                <a:off x="1100346" y="25311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7" name="Rounded Rectangle 176"/>
              <p:cNvSpPr/>
              <p:nvPr/>
            </p:nvSpPr>
            <p:spPr>
              <a:xfrm>
                <a:off x="1100346" y="26835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  <p:sp>
            <p:nvSpPr>
              <p:cNvPr id="178" name="Rounded Rectangle 177"/>
              <p:cNvSpPr/>
              <p:nvPr/>
            </p:nvSpPr>
            <p:spPr>
              <a:xfrm>
                <a:off x="1100346" y="2835953"/>
                <a:ext cx="914400" cy="139160"/>
              </a:xfrm>
              <a:prstGeom prst="roundRect">
                <a:avLst/>
              </a:prstGeom>
              <a:solidFill>
                <a:srgbClr val="76B900"/>
              </a:solidFill>
              <a:ln w="9525" cap="flat" cmpd="sng" algn="ctr">
                <a:noFill/>
                <a:prstDash val="solid"/>
              </a:ln>
              <a:effectLst/>
            </p:spPr>
            <p:txBody>
              <a:bodyPr rtlCol="0" anchor="ctr"/>
              <a:lstStyle/>
              <a:p>
                <a:pPr marL="0" marR="0" lvl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" lastClr="FFFFFF"/>
                  </a:solidFill>
                  <a:effectLst/>
                  <a:uLnTx/>
                  <a:uFillTx/>
                  <a:latin typeface="Trebuchet MS"/>
                  <a:ea typeface="+mn-ea"/>
                  <a:cs typeface="+mn-cs"/>
                </a:endParaRPr>
              </a:p>
            </p:txBody>
          </p:sp>
        </p:grpSp>
        <p:sp>
          <p:nvSpPr>
            <p:cNvPr id="167" name="Rounded Rectangle 166"/>
            <p:cNvSpPr/>
            <p:nvPr/>
          </p:nvSpPr>
          <p:spPr>
            <a:xfrm>
              <a:off x="7520196" y="2378753"/>
              <a:ext cx="1585704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8" name="Rounded Rectangle 167"/>
            <p:cNvSpPr/>
            <p:nvPr/>
          </p:nvSpPr>
          <p:spPr>
            <a:xfrm>
              <a:off x="7520196" y="2531153"/>
              <a:ext cx="1585704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69" name="Rounded Rectangle 168"/>
            <p:cNvSpPr/>
            <p:nvPr/>
          </p:nvSpPr>
          <p:spPr>
            <a:xfrm>
              <a:off x="7520196" y="2683553"/>
              <a:ext cx="1585704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  <p:sp>
          <p:nvSpPr>
            <p:cNvPr id="170" name="Rounded Rectangle 169"/>
            <p:cNvSpPr/>
            <p:nvPr/>
          </p:nvSpPr>
          <p:spPr>
            <a:xfrm>
              <a:off x="7520196" y="2835953"/>
              <a:ext cx="1585704" cy="139160"/>
            </a:xfrm>
            <a:prstGeom prst="roundRect">
              <a:avLst/>
            </a:prstGeom>
            <a:solidFill>
              <a:srgbClr val="76B900"/>
            </a:solidFill>
            <a:ln w="9525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Trebuchet MS"/>
                <a:ea typeface="+mn-ea"/>
                <a:cs typeface="+mn-cs"/>
              </a:endParaRPr>
            </a:p>
          </p:txBody>
        </p:sp>
      </p:grpSp>
      <p:cxnSp>
        <p:nvCxnSpPr>
          <p:cNvPr id="203" name="Straight Arrow Connector 202"/>
          <p:cNvCxnSpPr/>
          <p:nvPr/>
        </p:nvCxnSpPr>
        <p:spPr>
          <a:xfrm flipV="1">
            <a:off x="1314450" y="1676400"/>
            <a:ext cx="0" cy="131445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/>
          </a:ln>
          <a:effectLst/>
        </p:spPr>
      </p:cxnSp>
      <p:cxnSp>
        <p:nvCxnSpPr>
          <p:cNvPr id="204" name="Straight Arrow Connector 203"/>
          <p:cNvCxnSpPr/>
          <p:nvPr/>
        </p:nvCxnSpPr>
        <p:spPr>
          <a:xfrm flipV="1">
            <a:off x="1409700" y="1647825"/>
            <a:ext cx="9010650" cy="19050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triangle"/>
          </a:ln>
          <a:effectLst/>
        </p:spPr>
      </p:cxnSp>
      <p:sp>
        <p:nvSpPr>
          <p:cNvPr id="205" name="TextBox 204"/>
          <p:cNvSpPr txBox="1"/>
          <p:nvPr/>
        </p:nvSpPr>
        <p:spPr>
          <a:xfrm>
            <a:off x="930584" y="2171700"/>
            <a:ext cx="42992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rebuchet MS" pitchFamily="34" charset="0"/>
              </a:rPr>
              <a:t>SM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1423259" y="3086100"/>
            <a:ext cx="9059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80% of time code runs at 100% of its ability, 20% of time it runs at 50% of ability: 90% of possible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1404209" y="5391150"/>
            <a:ext cx="905946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Trebuchet MS" pitchFamily="34" charset="0"/>
              </a:rPr>
              <a:t>95% of time code runs at 100% of its ability, 5% of time it runs at 50% of ability: 97.5% of possible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4979561" y="1333500"/>
            <a:ext cx="60785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rebuchet MS" pitchFamily="34" charset="0"/>
              </a:rPr>
              <a:t>time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333501"/>
            <a:ext cx="9144000" cy="1143000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Achieved </a:t>
            </a:r>
            <a:r>
              <a:rPr lang="en-US" dirty="0" err="1" smtClean="0"/>
              <a:t>Kepler</a:t>
            </a:r>
            <a:r>
              <a:rPr lang="en-US" dirty="0" smtClean="0"/>
              <a:t> memory </a:t>
            </a:r>
            <a:r>
              <a:rPr lang="en-US" dirty="0" err="1" smtClean="0"/>
              <a:t>thoughput</a:t>
            </a:r>
            <a:endParaRPr lang="en-US" dirty="0" smtClean="0"/>
          </a:p>
          <a:p>
            <a:pPr lvl="1"/>
            <a:r>
              <a:rPr lang="en-US" dirty="0" smtClean="0"/>
              <a:t>As a function of the number of independent requests per SM</a:t>
            </a:r>
          </a:p>
          <a:p>
            <a:pPr lvl="1"/>
            <a:r>
              <a:rPr lang="en-US" dirty="0" smtClean="0"/>
              <a:t>Request: </a:t>
            </a:r>
            <a:r>
              <a:rPr lang="en-US" dirty="0" smtClean="0">
                <a:solidFill>
                  <a:srgbClr val="0070C0"/>
                </a:solidFill>
              </a:rPr>
              <a:t>128-byte line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4600" y="2400300"/>
            <a:ext cx="6172200" cy="355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181100"/>
            <a:ext cx="9204960" cy="393191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Occupancy: number of concurrent threads per SM</a:t>
            </a:r>
          </a:p>
          <a:p>
            <a:pPr lvl="1"/>
            <a:r>
              <a:rPr lang="en-US" dirty="0" smtClean="0"/>
              <a:t>Expressed as either:</a:t>
            </a:r>
          </a:p>
          <a:p>
            <a:pPr lvl="2"/>
            <a:r>
              <a:rPr lang="en-US" dirty="0" smtClean="0"/>
              <a:t>the number of threads (or warps), </a:t>
            </a:r>
          </a:p>
          <a:p>
            <a:pPr lvl="2"/>
            <a:r>
              <a:rPr lang="en-US" dirty="0" smtClean="0"/>
              <a:t>percentage of maximum threads</a:t>
            </a:r>
          </a:p>
          <a:p>
            <a:r>
              <a:rPr lang="en-US" dirty="0" smtClean="0"/>
              <a:t>Determined by several factors </a:t>
            </a:r>
          </a:p>
          <a:p>
            <a:pPr lvl="1"/>
            <a:r>
              <a:rPr lang="en-US" dirty="0" smtClean="0"/>
              <a:t>(refer to Occupancy Calculator, CUDA Programming Guide for full details)</a:t>
            </a:r>
          </a:p>
          <a:p>
            <a:pPr lvl="1"/>
            <a:r>
              <a:rPr lang="en-US" dirty="0" smtClean="0"/>
              <a:t>Registers per thread</a:t>
            </a:r>
          </a:p>
          <a:p>
            <a:pPr lvl="2"/>
            <a:r>
              <a:rPr lang="en-US" dirty="0" smtClean="0"/>
              <a:t>SM registers are partitioned among the threads</a:t>
            </a:r>
          </a:p>
          <a:p>
            <a:pPr lvl="1"/>
            <a:r>
              <a:rPr lang="en-US" dirty="0" smtClean="0"/>
              <a:t>Shared memory per </a:t>
            </a:r>
            <a:r>
              <a:rPr lang="en-US" dirty="0" err="1" smtClean="0"/>
              <a:t>threadblock</a:t>
            </a:r>
            <a:endParaRPr lang="en-US" dirty="0" smtClean="0"/>
          </a:p>
          <a:p>
            <a:pPr lvl="2"/>
            <a:r>
              <a:rPr lang="en-US" dirty="0" smtClean="0"/>
              <a:t>SM shared memory is partitioned among the blocks</a:t>
            </a:r>
          </a:p>
          <a:p>
            <a:pPr lvl="1"/>
            <a:r>
              <a:rPr lang="en-US" dirty="0" smtClean="0"/>
              <a:t>Threads per </a:t>
            </a:r>
            <a:r>
              <a:rPr lang="en-US" dirty="0" err="1" smtClean="0"/>
              <a:t>threadblock</a:t>
            </a:r>
            <a:endParaRPr lang="en-US" dirty="0" smtClean="0"/>
          </a:p>
          <a:p>
            <a:pPr lvl="2"/>
            <a:r>
              <a:rPr lang="en-US" dirty="0" smtClean="0"/>
              <a:t>Threads are allocated at </a:t>
            </a:r>
            <a:r>
              <a:rPr lang="en-US" dirty="0" err="1" smtClean="0"/>
              <a:t>threadblock</a:t>
            </a:r>
            <a:r>
              <a:rPr lang="en-US" dirty="0" smtClean="0"/>
              <a:t> granularity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7391400" y="4533900"/>
            <a:ext cx="3200400" cy="1524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outerShdw blurRad="127000" dist="152400" dir="8100000" algn="tr" rotWithShape="0">
              <a:prstClr val="black">
                <a:alpha val="51000"/>
              </a:prstClr>
            </a:outerShdw>
          </a:effectLst>
        </p:spPr>
        <p:txBody>
          <a:bodyPr vert="horz" lIns="91440" tIns="45720" rIns="91440" bIns="45720" rtlCol="0">
            <a:normAutofit fontScale="55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Kepler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SM resources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64K 32-bit registers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 to 48 KB of shared memory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 to 2048 concurrent threads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–"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Up to 16 concurrent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threadblocks</a:t>
            </a:r>
            <a:endParaRPr kumimoji="0" lang="en-US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Occupancy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Note that 100% occupancy isn’t needed to reach maximum </a:t>
            </a:r>
            <a:r>
              <a:rPr lang="en-US" dirty="0" smtClean="0"/>
              <a:t>performance</a:t>
            </a:r>
            <a:endParaRPr lang="en-US" dirty="0" smtClean="0"/>
          </a:p>
          <a:p>
            <a:pPr lvl="1"/>
            <a:r>
              <a:rPr lang="en-US" dirty="0" smtClean="0"/>
              <a:t>Once the “needed” occupancy is reached, further increases won’t improve performance</a:t>
            </a:r>
          </a:p>
          <a:p>
            <a:r>
              <a:rPr lang="en-US" dirty="0" smtClean="0"/>
              <a:t>Needed occupancy depends on the code</a:t>
            </a:r>
          </a:p>
          <a:p>
            <a:pPr lvl="1"/>
            <a:r>
              <a:rPr lang="en-US" dirty="0" smtClean="0"/>
              <a:t>More independent work per thread -&gt; less occupancy is needed</a:t>
            </a:r>
          </a:p>
          <a:p>
            <a:pPr lvl="1"/>
            <a:r>
              <a:rPr lang="en-US" dirty="0" smtClean="0"/>
              <a:t>Memory-bound codes tend to need more occupancy</a:t>
            </a:r>
          </a:p>
          <a:p>
            <a:pPr lvl="2"/>
            <a:r>
              <a:rPr lang="en-US" dirty="0" smtClean="0"/>
              <a:t>Higher latency than for arithmetic, need more work to hide </a:t>
            </a:r>
            <a:r>
              <a:rPr lang="en-US" dirty="0" smtClean="0"/>
              <a:t>it</a:t>
            </a:r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2012, NVIDIA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64BBBC-D904-4B6D-AA3F-A20A3961081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3782</TotalTime>
  <Words>4186</Words>
  <Application>Microsoft Office PowerPoint</Application>
  <PresentationFormat>Custom</PresentationFormat>
  <Paragraphs>968</Paragraphs>
  <Slides>68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68</vt:i4>
      </vt:variant>
    </vt:vector>
  </HeadingPairs>
  <TitlesOfParts>
    <vt:vector size="69" baseType="lpstr">
      <vt:lpstr>Office Theme</vt:lpstr>
      <vt:lpstr>GPU Performance Analysis and Optimization</vt:lpstr>
      <vt:lpstr>Main Requirements for GPU Performance</vt:lpstr>
      <vt:lpstr>Exposing sufficient parallelism</vt:lpstr>
      <vt:lpstr>Parallelism Needed</vt:lpstr>
      <vt:lpstr>Exposing Sufficient Parallelism</vt:lpstr>
      <vt:lpstr>Kepler: Level of Parallelism Needed</vt:lpstr>
      <vt:lpstr>Memory Parallelism</vt:lpstr>
      <vt:lpstr>Occupancy</vt:lpstr>
      <vt:lpstr>Occupancy and Performance</vt:lpstr>
      <vt:lpstr>Threadblock Size and Occupancy</vt:lpstr>
      <vt:lpstr>Threadblock Sizing</vt:lpstr>
      <vt:lpstr>General Guidelines</vt:lpstr>
      <vt:lpstr>General Guidelines</vt:lpstr>
      <vt:lpstr>Global memory access</vt:lpstr>
      <vt:lpstr>Kepler Memory Hierarchy</vt:lpstr>
      <vt:lpstr>Memory Hierarchy Review</vt:lpstr>
      <vt:lpstr>Blocking for L1, Read-only, L2 Caches</vt:lpstr>
      <vt:lpstr>Memory Throughput Analysis</vt:lpstr>
      <vt:lpstr>Global Memory Operation</vt:lpstr>
      <vt:lpstr>Slide 20</vt:lpstr>
      <vt:lpstr>Slide 21</vt:lpstr>
      <vt:lpstr>Slide 22</vt:lpstr>
      <vt:lpstr>Slide 23</vt:lpstr>
      <vt:lpstr>Slide 24</vt:lpstr>
      <vt:lpstr>Structure of Non-Native Size</vt:lpstr>
      <vt:lpstr>Structure of Non-Native Size</vt:lpstr>
      <vt:lpstr>First Load Instruction</vt:lpstr>
      <vt:lpstr>Second Load Instruction</vt:lpstr>
      <vt:lpstr>Third Load Instruction</vt:lpstr>
      <vt:lpstr>Performance and Solutions</vt:lpstr>
      <vt:lpstr>Read-only Loads</vt:lpstr>
      <vt:lpstr>Read-only Loads</vt:lpstr>
      <vt:lpstr>Read-only Loads</vt:lpstr>
      <vt:lpstr>Having Sufficient Concurrent Accesses</vt:lpstr>
      <vt:lpstr>Elements per Thread and Performance</vt:lpstr>
      <vt:lpstr>Optimizing Access Concurrency</vt:lpstr>
      <vt:lpstr>Optimizations When Addresses Are Coalesced</vt:lpstr>
      <vt:lpstr>L1 Sizing</vt:lpstr>
      <vt:lpstr>Summary: GMEM Optimization</vt:lpstr>
      <vt:lpstr>Shared memory</vt:lpstr>
      <vt:lpstr>Shared Memory</vt:lpstr>
      <vt:lpstr>Kepler Shared Memory Banking</vt:lpstr>
      <vt:lpstr>Kepler 8-byte Bank Mode</vt:lpstr>
      <vt:lpstr>Kepler 8-byte Bank Mode</vt:lpstr>
      <vt:lpstr>Shared Memory Bank Conflicts</vt:lpstr>
      <vt:lpstr>SMEM Access Examples</vt:lpstr>
      <vt:lpstr>SMEM Access Examples</vt:lpstr>
      <vt:lpstr>SMEM Access Examples</vt:lpstr>
      <vt:lpstr>SMEM Access Examples</vt:lpstr>
      <vt:lpstr>SMEM Access Examples</vt:lpstr>
      <vt:lpstr>Diagnosing Bank Conflicts</vt:lpstr>
      <vt:lpstr>Summary: Shared Memory</vt:lpstr>
      <vt:lpstr>Arithmetic optimizations</vt:lpstr>
      <vt:lpstr>Execution</vt:lpstr>
      <vt:lpstr>Conditional Control Flow</vt:lpstr>
      <vt:lpstr>Control Flow</vt:lpstr>
      <vt:lpstr>Execution within warps is coherent</vt:lpstr>
      <vt:lpstr>Execution diverges within a warp</vt:lpstr>
      <vt:lpstr>Possible Performance Limiting Factors</vt:lpstr>
      <vt:lpstr>Instruction Throughput: Analysis</vt:lpstr>
      <vt:lpstr>Instruction Throughput: Optimization</vt:lpstr>
      <vt:lpstr>Instruction Throughput: Summary</vt:lpstr>
      <vt:lpstr>In Conclusion</vt:lpstr>
      <vt:lpstr>Additional Resources</vt:lpstr>
      <vt:lpstr>Questions</vt:lpstr>
      <vt:lpstr>Waves and Tails</vt:lpstr>
      <vt:lpstr>Tail Effect</vt:lpstr>
      <vt:lpstr>Tail Effect: Few vs Many Waves of Blocks</vt:lpstr>
    </vt:vector>
  </TitlesOfParts>
  <Company>NVIDIA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pauliusm</dc:creator>
  <cp:lastModifiedBy>pauliusm</cp:lastModifiedBy>
  <cp:revision>819</cp:revision>
  <dcterms:created xsi:type="dcterms:W3CDTF">2012-05-03T00:05:10Z</dcterms:created>
  <dcterms:modified xsi:type="dcterms:W3CDTF">2013-01-30T05:42:14Z</dcterms:modified>
</cp:coreProperties>
</file>